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Comfortaa" panose="020B0604020202020204" charset="0"/>
      <p:regular r:id="rId17"/>
      <p:bold r:id="rId18"/>
    </p:embeddedFont>
    <p:embeddedFont>
      <p:font typeface="Comfortaa Medium" panose="020B0604020202020204" charset="0"/>
      <p:regular r:id="rId19"/>
      <p:bold r:id="rId20"/>
    </p:embeddedFont>
    <p:embeddedFont>
      <p:font typeface="Fira Sans Extra Condensed Medium" panose="020B0604020202020204" charset="0"/>
      <p:regular r:id="rId21"/>
      <p:bold r:id="rId22"/>
      <p:italic r:id="rId23"/>
      <p:boldItalic r:id="rId24"/>
    </p:embeddedFont>
    <p:embeddedFont>
      <p:font typeface="Manrope" panose="020B0604020202020204" charset="0"/>
      <p:regular r:id="rId25"/>
      <p:bold r:id="rId26"/>
    </p:embeddedFont>
    <p:embeddedFont>
      <p:font typeface="Manrope SemiBold" panose="020B0604020202020204" charset="0"/>
      <p:regular r:id="rId27"/>
      <p:bold r:id="rId28"/>
    </p:embeddedFont>
    <p:embeddedFont>
      <p:font typeface="Nunito" pitchFamily="2" charset="0"/>
      <p:regular r:id="rId29"/>
      <p:bold r:id="rId30"/>
      <p:italic r:id="rId31"/>
      <p:boldItalic r:id="rId32"/>
    </p:embeddedFont>
    <p:embeddedFont>
      <p:font typeface="Quattrocento Sans" panose="020B05020500000200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F76020-5296-46FB-9324-EF613069AB3C}">
  <a:tblStyle styleId="{23F76020-5296-46FB-9324-EF613069AB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463e69be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a463e69bee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463e69be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a463e69be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463e69bee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463e69bee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4b22026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4b22026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a463e69bee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2a463e69bee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a463e69be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a463e69be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463e69be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a463e69be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15fe0ad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15fe0ad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463e69bee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463e69bee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658e6b6b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658e6b6b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4d079ed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4d079ed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463e69bee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a463e69bee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a463e69be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a463e69be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0" name="Google Shape;13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1" name="Google Shape;13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4" name="Google Shape;13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7" name="Google Shape;13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38" name="Google Shape;13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1" name="Google Shape;14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3" name="Google Shape;14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6" name="Google Shape;14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9" name="Google Shape;14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0" name="Google Shape;15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3" name="Google Shape;15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8" name="Google Shape;15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59" name="Google Shape;15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0"/>
        <p:cNvGrpSpPr/>
        <p:nvPr/>
      </p:nvGrpSpPr>
      <p:grpSpPr>
        <a:xfrm>
          <a:off x="0" y="0"/>
          <a:ext cx="0" cy="0"/>
          <a:chOff x="0" y="0"/>
          <a:chExt cx="0" cy="0"/>
        </a:xfrm>
      </p:grpSpPr>
      <p:sp>
        <p:nvSpPr>
          <p:cNvPr id="161" name="Google Shape;16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62" name="Google Shape;16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5" name="Google Shape;16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0">
  <p:cSld name="TITLE_AND_BODY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575628" y="4560671"/>
            <a:ext cx="111300" cy="1539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Clr>
                <a:srgbClr val="888888"/>
              </a:buClr>
              <a:buSzPts val="1800"/>
              <a:buFont typeface="Calibri"/>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2925"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3" name="Google Shape;173;p26"/>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b="0" i="0">
                <a:solidFill>
                  <a:schemeClr val="dk1"/>
                </a:solidFil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2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 name="Google Shape;176;p26"/>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26"/>
          <p:cNvSpPr txBox="1"/>
          <p:nvPr/>
        </p:nvSpPr>
        <p:spPr>
          <a:xfrm>
            <a:off x="3" y="4941825"/>
            <a:ext cx="1149000" cy="215400"/>
          </a:xfrm>
          <a:prstGeom prst="rect">
            <a:avLst/>
          </a:prstGeom>
          <a:noFill/>
          <a:ln>
            <a:noFill/>
          </a:ln>
        </p:spPr>
        <p:txBody>
          <a:bodyPr spcFirstLastPara="1" wrap="square" lIns="91350" tIns="45675" rIns="91350" bIns="45675" anchor="t" anchorCtr="0">
            <a:spAutoFit/>
          </a:bodyPr>
          <a:lstStyle/>
          <a:p>
            <a:pPr marL="0" marR="0" lvl="0" indent="0" algn="ctr" rtl="0">
              <a:lnSpc>
                <a:spcPct val="100000"/>
              </a:lnSpc>
              <a:spcBef>
                <a:spcPts val="0"/>
              </a:spcBef>
              <a:spcAft>
                <a:spcPts val="0"/>
              </a:spcAft>
              <a:buClr>
                <a:srgbClr val="ED7D31"/>
              </a:buClr>
              <a:buSzPts val="800"/>
              <a:buFont typeface="Arial"/>
              <a:buNone/>
            </a:pPr>
            <a:r>
              <a:rPr lang="en" sz="800" b="0" i="0" u="none" strike="noStrike" cap="none">
                <a:solidFill>
                  <a:schemeClr val="dk2"/>
                </a:solidFill>
                <a:latin typeface="Arial"/>
                <a:ea typeface="Arial"/>
                <a:cs typeface="Arial"/>
                <a:sym typeface="Arial"/>
              </a:rPr>
              <a:t>Kellton confidential</a:t>
            </a:r>
            <a:endParaRPr sz="8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1">
  <p:cSld name="OBJECT_1">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2925"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0" name="Google Shape;180;p27"/>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b="0" i="0">
                <a:solidFill>
                  <a:schemeClr val="dk1"/>
                </a:solidFil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1" name="Google Shape;181;p27"/>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7"/>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7"/>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27"/>
          <p:cNvSpPr txBox="1"/>
          <p:nvPr/>
        </p:nvSpPr>
        <p:spPr>
          <a:xfrm>
            <a:off x="3" y="4941825"/>
            <a:ext cx="1149000" cy="215400"/>
          </a:xfrm>
          <a:prstGeom prst="rect">
            <a:avLst/>
          </a:prstGeom>
          <a:noFill/>
          <a:ln>
            <a:noFill/>
          </a:ln>
        </p:spPr>
        <p:txBody>
          <a:bodyPr spcFirstLastPara="1" wrap="square" lIns="91350" tIns="45675" rIns="91350" bIns="45675" anchor="t" anchorCtr="0">
            <a:spAutoFit/>
          </a:bodyPr>
          <a:lstStyle/>
          <a:p>
            <a:pPr marL="0" marR="0" lvl="0" indent="0" algn="ctr" rtl="0">
              <a:lnSpc>
                <a:spcPct val="100000"/>
              </a:lnSpc>
              <a:spcBef>
                <a:spcPts val="0"/>
              </a:spcBef>
              <a:spcAft>
                <a:spcPts val="0"/>
              </a:spcAft>
              <a:buClr>
                <a:srgbClr val="ED7D31"/>
              </a:buClr>
              <a:buSzPts val="800"/>
              <a:buFont typeface="Arial"/>
              <a:buNone/>
            </a:pPr>
            <a:r>
              <a:rPr lang="en" sz="800" b="0" i="0" u="none" strike="noStrike" cap="none">
                <a:solidFill>
                  <a:schemeClr val="dk2"/>
                </a:solidFill>
                <a:latin typeface="Arial"/>
                <a:ea typeface="Arial"/>
                <a:cs typeface="Arial"/>
                <a:sym typeface="Arial"/>
              </a:rPr>
              <a:t>Kellton confidential</a:t>
            </a:r>
            <a:endParaRPr sz="8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26" name="Google Shape;12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7" name="Google Shape;1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8"/>
          <p:cNvPicPr preferRelativeResize="0"/>
          <p:nvPr/>
        </p:nvPicPr>
        <p:blipFill rotWithShape="1">
          <a:blip r:embed="rId3">
            <a:alphaModFix/>
          </a:blip>
          <a:srcRect l="47657" t="428"/>
          <a:stretch/>
        </p:blipFill>
        <p:spPr>
          <a:xfrm>
            <a:off x="4347488" y="1612"/>
            <a:ext cx="4796512" cy="5143500"/>
          </a:xfrm>
          <a:prstGeom prst="rect">
            <a:avLst/>
          </a:prstGeom>
          <a:noFill/>
          <a:ln>
            <a:noFill/>
          </a:ln>
        </p:spPr>
      </p:pic>
      <p:sp>
        <p:nvSpPr>
          <p:cNvPr id="190" name="Google Shape;190;p28"/>
          <p:cNvSpPr/>
          <p:nvPr/>
        </p:nvSpPr>
        <p:spPr>
          <a:xfrm>
            <a:off x="0" y="2893250"/>
            <a:ext cx="4412700" cy="449100"/>
          </a:xfrm>
          <a:prstGeom prst="rect">
            <a:avLst/>
          </a:prstGeom>
          <a:solidFill>
            <a:srgbClr val="027DC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70C0"/>
              </a:solidFill>
              <a:latin typeface="Arial"/>
              <a:ea typeface="Arial"/>
              <a:cs typeface="Arial"/>
              <a:sym typeface="Arial"/>
            </a:endParaRPr>
          </a:p>
        </p:txBody>
      </p:sp>
      <p:sp>
        <p:nvSpPr>
          <p:cNvPr id="191" name="Google Shape;191;p28"/>
          <p:cNvSpPr txBox="1"/>
          <p:nvPr/>
        </p:nvSpPr>
        <p:spPr>
          <a:xfrm>
            <a:off x="289525" y="2897575"/>
            <a:ext cx="40581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FFFFFF"/>
                </a:solidFill>
                <a:latin typeface="Comfortaa"/>
                <a:ea typeface="Comfortaa"/>
                <a:cs typeface="Comfortaa"/>
                <a:sym typeface="Comfortaa"/>
              </a:rPr>
              <a:t>ML Demo - Customer Churn</a:t>
            </a:r>
            <a:endParaRPr sz="2000" i="0" u="none" strike="noStrike" cap="none">
              <a:solidFill>
                <a:srgbClr val="FFFFFF"/>
              </a:solidFill>
              <a:latin typeface="Comfortaa"/>
              <a:ea typeface="Comfortaa"/>
              <a:cs typeface="Comfortaa"/>
              <a:sym typeface="Comfortaa"/>
            </a:endParaRPr>
          </a:p>
        </p:txBody>
      </p:sp>
      <p:sp>
        <p:nvSpPr>
          <p:cNvPr id="192" name="Google Shape;192;p28"/>
          <p:cNvSpPr txBox="1"/>
          <p:nvPr/>
        </p:nvSpPr>
        <p:spPr>
          <a:xfrm>
            <a:off x="85725" y="3467775"/>
            <a:ext cx="4326900" cy="4002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1E3964"/>
                </a:solidFill>
                <a:latin typeface="Comfortaa"/>
                <a:ea typeface="Comfortaa"/>
                <a:cs typeface="Comfortaa"/>
                <a:sym typeface="Comfortaa"/>
              </a:rPr>
              <a:t>“Infinite possibilities with Technology”</a:t>
            </a:r>
            <a:endParaRPr sz="1700" b="1" i="0" u="none" strike="noStrike" cap="none">
              <a:solidFill>
                <a:srgbClr val="1E3964"/>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Prediction</a:t>
            </a:r>
            <a:endParaRPr sz="1600">
              <a:solidFill>
                <a:schemeClr val="lt1"/>
              </a:solidFill>
              <a:latin typeface="Comfortaa Medium"/>
              <a:ea typeface="Comfortaa Medium"/>
              <a:cs typeface="Comfortaa Medium"/>
              <a:sym typeface="Comfortaa Medium"/>
            </a:endParaRPr>
          </a:p>
        </p:txBody>
      </p:sp>
      <p:sp>
        <p:nvSpPr>
          <p:cNvPr id="287" name="Google Shape;287;p37"/>
          <p:cNvSpPr txBox="1"/>
          <p:nvPr/>
        </p:nvSpPr>
        <p:spPr>
          <a:xfrm>
            <a:off x="2839845" y="453200"/>
            <a:ext cx="4863900" cy="6213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Let’s predict fraudulent transaction with below data  using the trained random forest model</a:t>
            </a:r>
            <a:endParaRPr sz="1200">
              <a:solidFill>
                <a:schemeClr val="dk2"/>
              </a:solidFill>
              <a:latin typeface="Comfortaa"/>
              <a:ea typeface="Comfortaa"/>
              <a:cs typeface="Comfortaa"/>
              <a:sym typeface="Comfortaa"/>
            </a:endParaRPr>
          </a:p>
        </p:txBody>
      </p:sp>
      <p:sp>
        <p:nvSpPr>
          <p:cNvPr id="288" name="Google Shape;288;p37"/>
          <p:cNvSpPr txBox="1"/>
          <p:nvPr/>
        </p:nvSpPr>
        <p:spPr>
          <a:xfrm>
            <a:off x="2839845" y="2571755"/>
            <a:ext cx="5565000" cy="6213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Comfortaa Medium"/>
              <a:buChar char="➢"/>
            </a:pPr>
            <a:r>
              <a:rPr lang="en" sz="1200">
                <a:solidFill>
                  <a:schemeClr val="dk2"/>
                </a:solidFill>
                <a:latin typeface="Comfortaa"/>
                <a:ea typeface="Comfortaa"/>
                <a:cs typeface="Comfortaa"/>
                <a:sym typeface="Comfortaa"/>
              </a:rPr>
              <a:t>In the predicted results, we observe that a transaction initially classified as fraudulent is now being identified by the model as a legitimate transaction.</a:t>
            </a:r>
            <a:endParaRPr sz="1200">
              <a:solidFill>
                <a:schemeClr val="dk2"/>
              </a:solidFill>
              <a:latin typeface="Comfortaa"/>
              <a:ea typeface="Comfortaa"/>
              <a:cs typeface="Comfortaa"/>
              <a:sym typeface="Comfortaa"/>
            </a:endParaRPr>
          </a:p>
        </p:txBody>
      </p:sp>
      <p:pic>
        <p:nvPicPr>
          <p:cNvPr id="289" name="Google Shape;289;p37"/>
          <p:cNvPicPr preferRelativeResize="0"/>
          <p:nvPr/>
        </p:nvPicPr>
        <p:blipFill>
          <a:blip r:embed="rId3">
            <a:alphaModFix/>
          </a:blip>
          <a:stretch>
            <a:fillRect/>
          </a:stretch>
        </p:blipFill>
        <p:spPr>
          <a:xfrm>
            <a:off x="3258391" y="926100"/>
            <a:ext cx="5392410" cy="1645650"/>
          </a:xfrm>
          <a:prstGeom prst="rect">
            <a:avLst/>
          </a:prstGeom>
          <a:noFill/>
          <a:ln>
            <a:noFill/>
          </a:ln>
        </p:spPr>
      </p:pic>
      <p:pic>
        <p:nvPicPr>
          <p:cNvPr id="290" name="Google Shape;290;p37"/>
          <p:cNvPicPr preferRelativeResize="0"/>
          <p:nvPr/>
        </p:nvPicPr>
        <p:blipFill>
          <a:blip r:embed="rId4">
            <a:alphaModFix/>
          </a:blip>
          <a:stretch>
            <a:fillRect/>
          </a:stretch>
        </p:blipFill>
        <p:spPr>
          <a:xfrm>
            <a:off x="2921289" y="3258850"/>
            <a:ext cx="5729510" cy="1737300"/>
          </a:xfrm>
          <a:prstGeom prst="rect">
            <a:avLst/>
          </a:prstGeom>
          <a:noFill/>
          <a:ln>
            <a:noFill/>
          </a:ln>
        </p:spPr>
      </p:pic>
      <p:sp>
        <p:nvSpPr>
          <p:cNvPr id="291" name="Google Shape;291;p37"/>
          <p:cNvSpPr txBox="1"/>
          <p:nvPr/>
        </p:nvSpPr>
        <p:spPr>
          <a:xfrm>
            <a:off x="7703750" y="3217300"/>
            <a:ext cx="960000" cy="18204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p:txBody>
      </p:sp>
      <p:sp>
        <p:nvSpPr>
          <p:cNvPr id="2" name="Rectangle 1">
            <a:extLst>
              <a:ext uri="{FF2B5EF4-FFF2-40B4-BE49-F238E27FC236}">
                <a16:creationId xmlns:a16="http://schemas.microsoft.com/office/drawing/2014/main" id="{C367C128-64AF-364F-54F3-3458269529FD}"/>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p:nvPr/>
        </p:nvSpPr>
        <p:spPr>
          <a:xfrm>
            <a:off x="2872750" y="1729725"/>
            <a:ext cx="2491800" cy="967800"/>
          </a:xfrm>
          <a:prstGeom prst="rect">
            <a:avLst/>
          </a:prstGeom>
          <a:solidFill>
            <a:schemeClr val="dk1"/>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7" name="Google Shape;297;p38"/>
          <p:cNvSpPr txBox="1"/>
          <p:nvPr/>
        </p:nvSpPr>
        <p:spPr>
          <a:xfrm>
            <a:off x="107450" y="138150"/>
            <a:ext cx="42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Analysis of predicted result</a:t>
            </a:r>
            <a:endParaRPr sz="1800">
              <a:solidFill>
                <a:srgbClr val="666666"/>
              </a:solidFill>
              <a:latin typeface="Comfortaa Medium"/>
              <a:ea typeface="Comfortaa Medium"/>
              <a:cs typeface="Comfortaa Medium"/>
              <a:sym typeface="Comfortaa Medium"/>
            </a:endParaRPr>
          </a:p>
        </p:txBody>
      </p:sp>
      <p:sp>
        <p:nvSpPr>
          <p:cNvPr id="298" name="Google Shape;298;p38"/>
          <p:cNvSpPr txBox="1"/>
          <p:nvPr/>
        </p:nvSpPr>
        <p:spPr>
          <a:xfrm>
            <a:off x="2888500" y="1704900"/>
            <a:ext cx="25401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Account length        16.0</a:t>
            </a:r>
            <a:endParaRPr sz="1050">
              <a:solidFill>
                <a:srgbClr val="1F1F1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Total day minutes     229.6</a:t>
            </a:r>
            <a:endParaRPr sz="1050">
              <a:solidFill>
                <a:srgbClr val="1F1F1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1F1F1F"/>
                </a:solidFill>
                <a:highlight>
                  <a:srgbClr val="FFFFFF"/>
                </a:highlight>
                <a:latin typeface="Courier New"/>
                <a:ea typeface="Courier New"/>
                <a:cs typeface="Courier New"/>
                <a:sym typeface="Courier New"/>
              </a:rPr>
              <a:t>Customer service calls   0.0</a:t>
            </a:r>
            <a:endParaRPr sz="1050">
              <a:solidFill>
                <a:srgbClr val="1F1F1F"/>
              </a:solidFill>
              <a:highlight>
                <a:srgbClr val="FFFFFF"/>
              </a:highlight>
              <a:latin typeface="Courier New"/>
              <a:ea typeface="Courier New"/>
              <a:cs typeface="Courier New"/>
              <a:sym typeface="Courier New"/>
            </a:endParaRPr>
          </a:p>
        </p:txBody>
      </p:sp>
      <p:sp>
        <p:nvSpPr>
          <p:cNvPr id="299" name="Google Shape;299;p38"/>
          <p:cNvSpPr txBox="1"/>
          <p:nvPr/>
        </p:nvSpPr>
        <p:spPr>
          <a:xfrm>
            <a:off x="971550" y="3032850"/>
            <a:ext cx="7200900" cy="14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These are some features that are considered when checking for Churn. These features are reasons why the eight row was predicted to be not churned. The Account length is at 16 days which indicates that the account has been opened for a short amount of time. The total day minutes is moderately high which indicates a decent amount of usage. The customer service calls column show that no customer service calls were made which indicate that the customer didn’t need much support or have issues that were discussed. These are some major factors that are considered when checking for Churn and all these point to a strong indication of non churned activity. </a:t>
            </a:r>
            <a:endParaRPr sz="1300">
              <a:solidFill>
                <a:schemeClr val="dk2"/>
              </a:solidFill>
              <a:latin typeface="Calibri"/>
              <a:ea typeface="Calibri"/>
              <a:cs typeface="Calibri"/>
              <a:sym typeface="Calibri"/>
            </a:endParaRPr>
          </a:p>
        </p:txBody>
      </p:sp>
      <p:sp>
        <p:nvSpPr>
          <p:cNvPr id="300" name="Google Shape;300;p38"/>
          <p:cNvSpPr txBox="1"/>
          <p:nvPr/>
        </p:nvSpPr>
        <p:spPr>
          <a:xfrm>
            <a:off x="1085850" y="1036450"/>
            <a:ext cx="711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It’s observed that one record was initially marked as a fraudulent, however let’s look few features closely:	  </a:t>
            </a:r>
            <a:endParaRPr sz="1300">
              <a:solidFill>
                <a:schemeClr val="dk2"/>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885C8234-A7B9-8673-90B8-711D5BFFBA8C}"/>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p:nvPr/>
        </p:nvSpPr>
        <p:spPr>
          <a:xfrm>
            <a:off x="107450" y="138150"/>
            <a:ext cx="42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Explainable AI</a:t>
            </a:r>
            <a:endParaRPr sz="1800">
              <a:solidFill>
                <a:srgbClr val="666666"/>
              </a:solidFill>
              <a:latin typeface="Comfortaa Medium"/>
              <a:ea typeface="Comfortaa Medium"/>
              <a:cs typeface="Comfortaa Medium"/>
              <a:sym typeface="Comfortaa Medium"/>
            </a:endParaRPr>
          </a:p>
        </p:txBody>
      </p:sp>
      <p:sp>
        <p:nvSpPr>
          <p:cNvPr id="306" name="Google Shape;306;p39"/>
          <p:cNvSpPr txBox="1"/>
          <p:nvPr/>
        </p:nvSpPr>
        <p:spPr>
          <a:xfrm>
            <a:off x="971550" y="3032850"/>
            <a:ext cx="7200900" cy="14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The output of explainable ai in the chart on the left shows that in the probability prediction that there is a 51% probability that the output will be no churn and a 49% probability that it will be churn, showing a balanced dataset. The middle chart shows the important features with the bounding values. The chart of the right shows the features with their feature values.</a:t>
            </a:r>
            <a:endParaRPr sz="1300">
              <a:solidFill>
                <a:schemeClr val="dk2"/>
              </a:solidFill>
              <a:latin typeface="Calibri"/>
              <a:ea typeface="Calibri"/>
              <a:cs typeface="Calibri"/>
              <a:sym typeface="Calibri"/>
            </a:endParaRPr>
          </a:p>
        </p:txBody>
      </p:sp>
      <p:sp>
        <p:nvSpPr>
          <p:cNvPr id="307" name="Google Shape;307;p39"/>
          <p:cNvSpPr txBox="1"/>
          <p:nvPr/>
        </p:nvSpPr>
        <p:spPr>
          <a:xfrm>
            <a:off x="971550" y="1047425"/>
            <a:ext cx="711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Comfortaa"/>
                <a:ea typeface="Comfortaa"/>
                <a:cs typeface="Comfortaa"/>
                <a:sym typeface="Comfortaa"/>
              </a:rPr>
              <a:t>Explainable AI is used to show how models make predictions and how the models are affected by the training data</a:t>
            </a:r>
            <a:endParaRPr sz="1300">
              <a:solidFill>
                <a:schemeClr val="dk2"/>
              </a:solidFill>
              <a:latin typeface="Calibri"/>
              <a:ea typeface="Calibri"/>
              <a:cs typeface="Calibri"/>
              <a:sym typeface="Calibri"/>
            </a:endParaRPr>
          </a:p>
        </p:txBody>
      </p:sp>
      <p:pic>
        <p:nvPicPr>
          <p:cNvPr id="308" name="Google Shape;308;p39"/>
          <p:cNvPicPr preferRelativeResize="0"/>
          <p:nvPr/>
        </p:nvPicPr>
        <p:blipFill>
          <a:blip r:embed="rId3">
            <a:alphaModFix/>
          </a:blip>
          <a:stretch>
            <a:fillRect/>
          </a:stretch>
        </p:blipFill>
        <p:spPr>
          <a:xfrm>
            <a:off x="900888" y="1661525"/>
            <a:ext cx="7342234" cy="1218925"/>
          </a:xfrm>
          <a:prstGeom prst="rect">
            <a:avLst/>
          </a:prstGeom>
          <a:noFill/>
          <a:ln>
            <a:noFill/>
          </a:ln>
        </p:spPr>
      </p:pic>
      <p:sp>
        <p:nvSpPr>
          <p:cNvPr id="2" name="Rectangle 1">
            <a:extLst>
              <a:ext uri="{FF2B5EF4-FFF2-40B4-BE49-F238E27FC236}">
                <a16:creationId xmlns:a16="http://schemas.microsoft.com/office/drawing/2014/main" id="{13A9F073-933C-4CE5-8E8D-AFD371D33FEC}"/>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a:stretch/>
        </p:blipFill>
        <p:spPr>
          <a:xfrm>
            <a:off x="0" y="0"/>
            <a:ext cx="9143990" cy="5143500"/>
          </a:xfrm>
          <a:prstGeom prst="rect">
            <a:avLst/>
          </a:prstGeom>
          <a:noFill/>
          <a:ln>
            <a:noFill/>
          </a:ln>
        </p:spPr>
      </p:pic>
      <p:pic>
        <p:nvPicPr>
          <p:cNvPr id="314" name="Google Shape;314;p40"/>
          <p:cNvPicPr preferRelativeResize="0"/>
          <p:nvPr/>
        </p:nvPicPr>
        <p:blipFill rotWithShape="1">
          <a:blip r:embed="rId4">
            <a:alphaModFix/>
          </a:blip>
          <a:srcRect/>
          <a:stretch/>
        </p:blipFill>
        <p:spPr>
          <a:xfrm>
            <a:off x="460923" y="349117"/>
            <a:ext cx="1025577" cy="159750"/>
          </a:xfrm>
          <a:prstGeom prst="rect">
            <a:avLst/>
          </a:prstGeom>
          <a:noFill/>
          <a:ln>
            <a:noFill/>
          </a:ln>
        </p:spPr>
      </p:pic>
      <p:sp>
        <p:nvSpPr>
          <p:cNvPr id="315" name="Google Shape;315;p40"/>
          <p:cNvSpPr txBox="1"/>
          <p:nvPr/>
        </p:nvSpPr>
        <p:spPr>
          <a:xfrm>
            <a:off x="344425" y="2384100"/>
            <a:ext cx="83442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chemeClr val="lt1"/>
                </a:solidFill>
                <a:latin typeface="Manrope SemiBold"/>
                <a:ea typeface="Manrope SemiBold"/>
                <a:cs typeface="Manrope SemiBold"/>
                <a:sym typeface="Manrope SemiBold"/>
              </a:rPr>
              <a:t>Thank You !!</a:t>
            </a:r>
            <a:endParaRPr sz="3000">
              <a:solidFill>
                <a:schemeClr val="lt1"/>
              </a:solidFill>
              <a:latin typeface="Manrope SemiBold"/>
              <a:ea typeface="Manrope SemiBold"/>
              <a:cs typeface="Manrope SemiBold"/>
              <a:sym typeface="Manrope SemiBold"/>
            </a:endParaRPr>
          </a:p>
        </p:txBody>
      </p:sp>
      <p:sp>
        <p:nvSpPr>
          <p:cNvPr id="316" name="Google Shape;316;p40"/>
          <p:cNvSpPr txBox="1"/>
          <p:nvPr/>
        </p:nvSpPr>
        <p:spPr>
          <a:xfrm>
            <a:off x="7376150" y="4686325"/>
            <a:ext cx="1676400" cy="34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3000"/>
              <a:buFont typeface="Arial"/>
              <a:buNone/>
            </a:pPr>
            <a:r>
              <a:rPr lang="en" sz="1200">
                <a:solidFill>
                  <a:schemeClr val="lt1"/>
                </a:solidFill>
                <a:latin typeface="Manrope SemiBold"/>
                <a:ea typeface="Manrope SemiBold"/>
                <a:cs typeface="Manrope SemiBold"/>
                <a:sym typeface="Manrope SemiBold"/>
              </a:rPr>
              <a:t>Chakrika Vemireddy </a:t>
            </a:r>
            <a:endParaRPr sz="1200">
              <a:solidFill>
                <a:schemeClr val="dk2"/>
              </a:solidFill>
            </a:endParaRPr>
          </a:p>
        </p:txBody>
      </p:sp>
      <p:sp>
        <p:nvSpPr>
          <p:cNvPr id="2" name="Rectangle 1">
            <a:extLst>
              <a:ext uri="{FF2B5EF4-FFF2-40B4-BE49-F238E27FC236}">
                <a16:creationId xmlns:a16="http://schemas.microsoft.com/office/drawing/2014/main" id="{E1FA9C38-1917-4604-9311-A0C367A5A77D}"/>
              </a:ext>
            </a:extLst>
          </p:cNvPr>
          <p:cNvSpPr/>
          <p:nvPr/>
        </p:nvSpPr>
        <p:spPr>
          <a:xfrm>
            <a:off x="279223" y="271200"/>
            <a:ext cx="1388975" cy="416379"/>
          </a:xfrm>
          <a:prstGeom prst="rect">
            <a:avLst/>
          </a:prstGeom>
          <a:solidFill>
            <a:srgbClr val="1F5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p:nvPr/>
        </p:nvSpPr>
        <p:spPr>
          <a:xfrm>
            <a:off x="3195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9525" cap="flat" cmpd="sng">
            <a:solidFill>
              <a:srgbClr val="999999"/>
            </a:solidFill>
            <a:prstDash val="dot"/>
            <a:miter lim="1326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9"/>
          <p:cNvSpPr/>
          <p:nvPr/>
        </p:nvSpPr>
        <p:spPr>
          <a:xfrm>
            <a:off x="1013301" y="1097775"/>
            <a:ext cx="36393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Manrope"/>
              <a:ea typeface="Manrope"/>
              <a:cs typeface="Manrope"/>
              <a:sym typeface="Manrope"/>
            </a:endParaRPr>
          </a:p>
          <a:p>
            <a:pPr marL="0" marR="0" lvl="0" indent="0" algn="r" rtl="0">
              <a:lnSpc>
                <a:spcPct val="115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Identification of data source</a:t>
            </a:r>
            <a:endParaRPr sz="1000" i="0" u="none" strike="noStrike" cap="none">
              <a:solidFill>
                <a:srgbClr val="FFFFFF"/>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Manrope"/>
              <a:ea typeface="Manrope"/>
              <a:cs typeface="Manrope"/>
              <a:sym typeface="Manrope"/>
            </a:endParaRPr>
          </a:p>
        </p:txBody>
      </p:sp>
      <p:sp>
        <p:nvSpPr>
          <p:cNvPr id="200" name="Google Shape;200;p29"/>
          <p:cNvSpPr/>
          <p:nvPr/>
        </p:nvSpPr>
        <p:spPr>
          <a:xfrm>
            <a:off x="2094944" y="1702042"/>
            <a:ext cx="3639300" cy="3468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latin typeface="Comfortaa"/>
                <a:ea typeface="Comfortaa"/>
                <a:cs typeface="Comfortaa"/>
                <a:sym typeface="Comfortaa"/>
              </a:rPr>
              <a:t>Data cleaning &amp; pre-processing</a:t>
            </a:r>
            <a:endParaRPr sz="1000" i="0" u="none" strike="noStrike" cap="none">
              <a:solidFill>
                <a:srgbClr val="000000"/>
              </a:solidFill>
              <a:latin typeface="Comfortaa"/>
              <a:ea typeface="Comfortaa"/>
              <a:cs typeface="Comfortaa"/>
              <a:sym typeface="Comfortaa"/>
            </a:endParaRPr>
          </a:p>
        </p:txBody>
      </p:sp>
      <p:sp>
        <p:nvSpPr>
          <p:cNvPr id="201" name="Google Shape;201;p29"/>
          <p:cNvSpPr/>
          <p:nvPr/>
        </p:nvSpPr>
        <p:spPr>
          <a:xfrm>
            <a:off x="1932349" y="16411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365B9B"/>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02" name="Google Shape;202;p29"/>
          <p:cNvCxnSpPr/>
          <p:nvPr/>
        </p:nvCxnSpPr>
        <p:spPr>
          <a:xfrm rot="10800000">
            <a:off x="1447067" y="1872855"/>
            <a:ext cx="513900" cy="0"/>
          </a:xfrm>
          <a:prstGeom prst="straightConnector1">
            <a:avLst/>
          </a:prstGeom>
          <a:noFill/>
          <a:ln w="9525" cap="flat" cmpd="sng">
            <a:solidFill>
              <a:srgbClr val="365B9B"/>
            </a:solidFill>
            <a:prstDash val="solid"/>
            <a:round/>
            <a:headEnd type="none" w="sm" len="sm"/>
            <a:tailEnd type="none" w="sm" len="sm"/>
          </a:ln>
        </p:spPr>
      </p:cxnSp>
      <p:sp>
        <p:nvSpPr>
          <p:cNvPr id="203" name="Google Shape;203;p29"/>
          <p:cNvSpPr/>
          <p:nvPr/>
        </p:nvSpPr>
        <p:spPr>
          <a:xfrm>
            <a:off x="1384857" y="1824873"/>
            <a:ext cx="121800" cy="99600"/>
          </a:xfrm>
          <a:prstGeom prst="ellipse">
            <a:avLst/>
          </a:prstGeom>
          <a:solidFill>
            <a:srgbClr val="365B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9"/>
          <p:cNvSpPr txBox="1"/>
          <p:nvPr/>
        </p:nvSpPr>
        <p:spPr>
          <a:xfrm>
            <a:off x="2032262" y="1681789"/>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omfortaa"/>
                <a:ea typeface="Comfortaa"/>
                <a:cs typeface="Comfortaa"/>
                <a:sym typeface="Comfortaa"/>
              </a:rPr>
              <a:t>02</a:t>
            </a:r>
            <a:endParaRPr sz="1200">
              <a:solidFill>
                <a:srgbClr val="FFFFFF"/>
              </a:solidFill>
              <a:latin typeface="Comfortaa"/>
              <a:ea typeface="Comfortaa"/>
              <a:cs typeface="Comfortaa"/>
              <a:sym typeface="Comfortaa"/>
            </a:endParaRPr>
          </a:p>
        </p:txBody>
      </p:sp>
      <p:sp>
        <p:nvSpPr>
          <p:cNvPr id="205" name="Google Shape;205;p29"/>
          <p:cNvSpPr/>
          <p:nvPr/>
        </p:nvSpPr>
        <p:spPr>
          <a:xfrm>
            <a:off x="865549" y="10315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CCCCCC"/>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06" name="Google Shape;206;p29"/>
          <p:cNvCxnSpPr/>
          <p:nvPr/>
        </p:nvCxnSpPr>
        <p:spPr>
          <a:xfrm rot="10800000">
            <a:off x="380267" y="1263255"/>
            <a:ext cx="513900" cy="0"/>
          </a:xfrm>
          <a:prstGeom prst="straightConnector1">
            <a:avLst/>
          </a:prstGeom>
          <a:noFill/>
          <a:ln w="9525" cap="flat" cmpd="sng">
            <a:solidFill>
              <a:srgbClr val="D9D9D9"/>
            </a:solidFill>
            <a:prstDash val="solid"/>
            <a:round/>
            <a:headEnd type="none" w="sm" len="sm"/>
            <a:tailEnd type="none" w="sm" len="sm"/>
          </a:ln>
        </p:spPr>
      </p:cxnSp>
      <p:sp>
        <p:nvSpPr>
          <p:cNvPr id="207" name="Google Shape;207;p29"/>
          <p:cNvSpPr/>
          <p:nvPr/>
        </p:nvSpPr>
        <p:spPr>
          <a:xfrm>
            <a:off x="318057" y="1215273"/>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9"/>
          <p:cNvSpPr txBox="1"/>
          <p:nvPr/>
        </p:nvSpPr>
        <p:spPr>
          <a:xfrm>
            <a:off x="965462" y="1072189"/>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01</a:t>
            </a:r>
            <a:endParaRPr sz="1200">
              <a:solidFill>
                <a:srgbClr val="1C1C1C"/>
              </a:solidFill>
              <a:latin typeface="Comfortaa"/>
              <a:ea typeface="Comfortaa"/>
              <a:cs typeface="Comfortaa"/>
              <a:sym typeface="Comfortaa"/>
            </a:endParaRPr>
          </a:p>
        </p:txBody>
      </p:sp>
      <p:sp>
        <p:nvSpPr>
          <p:cNvPr id="209" name="Google Shape;209;p29"/>
          <p:cNvSpPr/>
          <p:nvPr/>
        </p:nvSpPr>
        <p:spPr>
          <a:xfrm>
            <a:off x="2287877" y="2387845"/>
            <a:ext cx="39318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Model Training</a:t>
            </a:r>
            <a:endParaRPr sz="1000" i="0" u="none" strike="noStrike" cap="none">
              <a:solidFill>
                <a:srgbClr val="FFFFFF"/>
              </a:solidFill>
              <a:latin typeface="Comfortaa"/>
              <a:ea typeface="Comfortaa"/>
              <a:cs typeface="Comfortaa"/>
              <a:sym typeface="Comfortaa"/>
            </a:endParaRPr>
          </a:p>
        </p:txBody>
      </p:sp>
      <p:sp>
        <p:nvSpPr>
          <p:cNvPr id="210" name="Google Shape;210;p29"/>
          <p:cNvSpPr/>
          <p:nvPr/>
        </p:nvSpPr>
        <p:spPr>
          <a:xfrm>
            <a:off x="2100772" y="23269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D9D9D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11" name="Google Shape;211;p29"/>
          <p:cNvCxnSpPr/>
          <p:nvPr/>
        </p:nvCxnSpPr>
        <p:spPr>
          <a:xfrm rot="10800000">
            <a:off x="1615490" y="2558655"/>
            <a:ext cx="513900" cy="0"/>
          </a:xfrm>
          <a:prstGeom prst="straightConnector1">
            <a:avLst/>
          </a:prstGeom>
          <a:noFill/>
          <a:ln w="9525" cap="flat" cmpd="sng">
            <a:solidFill>
              <a:srgbClr val="D9D9D9"/>
            </a:solidFill>
            <a:prstDash val="solid"/>
            <a:round/>
            <a:headEnd type="none" w="sm" len="sm"/>
            <a:tailEnd type="none" w="sm" len="sm"/>
          </a:ln>
        </p:spPr>
      </p:cxnSp>
      <p:sp>
        <p:nvSpPr>
          <p:cNvPr id="212" name="Google Shape;212;p29"/>
          <p:cNvSpPr/>
          <p:nvPr/>
        </p:nvSpPr>
        <p:spPr>
          <a:xfrm>
            <a:off x="1553281" y="2510673"/>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9"/>
          <p:cNvSpPr txBox="1"/>
          <p:nvPr/>
        </p:nvSpPr>
        <p:spPr>
          <a:xfrm>
            <a:off x="2200685" y="2366165"/>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03</a:t>
            </a:r>
            <a:endParaRPr sz="1200">
              <a:solidFill>
                <a:srgbClr val="1C1C1C"/>
              </a:solidFill>
              <a:latin typeface="Comfortaa"/>
              <a:ea typeface="Comfortaa"/>
              <a:cs typeface="Comfortaa"/>
              <a:sym typeface="Comfortaa"/>
            </a:endParaRPr>
          </a:p>
        </p:txBody>
      </p:sp>
      <p:sp>
        <p:nvSpPr>
          <p:cNvPr id="214" name="Google Shape;214;p29"/>
          <p:cNvSpPr/>
          <p:nvPr/>
        </p:nvSpPr>
        <p:spPr>
          <a:xfrm>
            <a:off x="2082920" y="3073629"/>
            <a:ext cx="3602700" cy="3468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100"/>
              <a:buFont typeface="Arial"/>
              <a:buNone/>
            </a:pPr>
            <a:r>
              <a:rPr lang="en" sz="1000">
                <a:latin typeface="Comfortaa"/>
                <a:ea typeface="Comfortaa"/>
                <a:cs typeface="Comfortaa"/>
                <a:sym typeface="Comfortaa"/>
              </a:rPr>
              <a:t>Output Analysis</a:t>
            </a:r>
            <a:endParaRPr sz="1000" i="0" u="none" strike="noStrike" cap="none">
              <a:solidFill>
                <a:srgbClr val="000000"/>
              </a:solidFill>
              <a:latin typeface="Comfortaa"/>
              <a:ea typeface="Comfortaa"/>
              <a:cs typeface="Comfortaa"/>
              <a:sym typeface="Comfortaa"/>
            </a:endParaRPr>
          </a:p>
        </p:txBody>
      </p:sp>
      <p:sp>
        <p:nvSpPr>
          <p:cNvPr id="215" name="Google Shape;215;p29"/>
          <p:cNvSpPr/>
          <p:nvPr/>
        </p:nvSpPr>
        <p:spPr>
          <a:xfrm>
            <a:off x="1932349" y="3012787"/>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365B9B"/>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16" name="Google Shape;216;p29"/>
          <p:cNvCxnSpPr/>
          <p:nvPr/>
        </p:nvCxnSpPr>
        <p:spPr>
          <a:xfrm rot="10800000">
            <a:off x="1447067" y="3244455"/>
            <a:ext cx="513900" cy="0"/>
          </a:xfrm>
          <a:prstGeom prst="straightConnector1">
            <a:avLst/>
          </a:prstGeom>
          <a:noFill/>
          <a:ln w="9525" cap="flat" cmpd="sng">
            <a:solidFill>
              <a:srgbClr val="365B9B"/>
            </a:solidFill>
            <a:prstDash val="solid"/>
            <a:round/>
            <a:headEnd type="none" w="sm" len="sm"/>
            <a:tailEnd type="none" w="sm" len="sm"/>
          </a:ln>
        </p:spPr>
      </p:cxnSp>
      <p:sp>
        <p:nvSpPr>
          <p:cNvPr id="217" name="Google Shape;217;p29"/>
          <p:cNvSpPr/>
          <p:nvPr/>
        </p:nvSpPr>
        <p:spPr>
          <a:xfrm>
            <a:off x="1384857" y="3196473"/>
            <a:ext cx="121800" cy="99600"/>
          </a:xfrm>
          <a:prstGeom prst="ellipse">
            <a:avLst/>
          </a:prstGeom>
          <a:solidFill>
            <a:srgbClr val="365B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9"/>
          <p:cNvSpPr txBox="1"/>
          <p:nvPr/>
        </p:nvSpPr>
        <p:spPr>
          <a:xfrm>
            <a:off x="2032262" y="3058730"/>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omfortaa"/>
                <a:ea typeface="Comfortaa"/>
                <a:cs typeface="Comfortaa"/>
                <a:sym typeface="Comfortaa"/>
              </a:rPr>
              <a:t>04</a:t>
            </a:r>
            <a:endParaRPr sz="1200">
              <a:solidFill>
                <a:srgbClr val="FFFFFF"/>
              </a:solidFill>
              <a:latin typeface="Comfortaa"/>
              <a:ea typeface="Comfortaa"/>
              <a:cs typeface="Comfortaa"/>
              <a:sym typeface="Comfortaa"/>
            </a:endParaRPr>
          </a:p>
        </p:txBody>
      </p:sp>
      <p:sp>
        <p:nvSpPr>
          <p:cNvPr id="219" name="Google Shape;219;p29"/>
          <p:cNvSpPr/>
          <p:nvPr/>
        </p:nvSpPr>
        <p:spPr>
          <a:xfrm>
            <a:off x="933575" y="3699250"/>
            <a:ext cx="3602700" cy="346800"/>
          </a:xfrm>
          <a:prstGeom prst="roundRect">
            <a:avLst>
              <a:gd name="adj" fmla="val 50000"/>
            </a:avLst>
          </a:prstGeom>
          <a:solidFill>
            <a:srgbClr val="365B9B"/>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a:solidFill>
                  <a:srgbClr val="FFFFFF"/>
                </a:solidFill>
                <a:latin typeface="Comfortaa"/>
                <a:ea typeface="Comfortaa"/>
                <a:cs typeface="Comfortaa"/>
                <a:sym typeface="Comfortaa"/>
              </a:rPr>
              <a:t>Prediction</a:t>
            </a:r>
            <a:endParaRPr sz="1000" i="0" u="none" strike="noStrike" cap="none">
              <a:solidFill>
                <a:srgbClr val="FFFFFF"/>
              </a:solidFill>
              <a:latin typeface="Comfortaa"/>
              <a:ea typeface="Comfortaa"/>
              <a:cs typeface="Comfortaa"/>
              <a:sym typeface="Comfortaa"/>
            </a:endParaRPr>
          </a:p>
        </p:txBody>
      </p:sp>
      <p:sp>
        <p:nvSpPr>
          <p:cNvPr id="220" name="Google Shape;220;p29"/>
          <p:cNvSpPr/>
          <p:nvPr/>
        </p:nvSpPr>
        <p:spPr>
          <a:xfrm>
            <a:off x="800031" y="3638411"/>
            <a:ext cx="587828" cy="469605"/>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D9D9D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21" name="Google Shape;221;p29"/>
          <p:cNvCxnSpPr/>
          <p:nvPr/>
        </p:nvCxnSpPr>
        <p:spPr>
          <a:xfrm rot="10800000">
            <a:off x="314749" y="3870078"/>
            <a:ext cx="513900" cy="0"/>
          </a:xfrm>
          <a:prstGeom prst="straightConnector1">
            <a:avLst/>
          </a:prstGeom>
          <a:noFill/>
          <a:ln w="9525" cap="flat" cmpd="sng">
            <a:solidFill>
              <a:srgbClr val="D9D9D9"/>
            </a:solidFill>
            <a:prstDash val="solid"/>
            <a:round/>
            <a:headEnd type="none" w="sm" len="sm"/>
            <a:tailEnd type="none" w="sm" len="sm"/>
          </a:ln>
        </p:spPr>
      </p:cxnSp>
      <p:sp>
        <p:nvSpPr>
          <p:cNvPr id="222" name="Google Shape;222;p29"/>
          <p:cNvSpPr/>
          <p:nvPr/>
        </p:nvSpPr>
        <p:spPr>
          <a:xfrm>
            <a:off x="252540" y="3822097"/>
            <a:ext cx="121800" cy="996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9"/>
          <p:cNvSpPr txBox="1"/>
          <p:nvPr/>
        </p:nvSpPr>
        <p:spPr>
          <a:xfrm>
            <a:off x="899944" y="3700377"/>
            <a:ext cx="588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C1C1C"/>
                </a:solidFill>
                <a:latin typeface="Comfortaa"/>
                <a:ea typeface="Comfortaa"/>
                <a:cs typeface="Comfortaa"/>
                <a:sym typeface="Comfortaa"/>
              </a:rPr>
              <a:t>05</a:t>
            </a:r>
            <a:endParaRPr sz="1200">
              <a:solidFill>
                <a:srgbClr val="1C1C1C"/>
              </a:solidFill>
              <a:latin typeface="Comfortaa"/>
              <a:ea typeface="Comfortaa"/>
              <a:cs typeface="Comfortaa"/>
              <a:sym typeface="Comfortaa"/>
            </a:endParaRPr>
          </a:p>
        </p:txBody>
      </p:sp>
      <p:sp>
        <p:nvSpPr>
          <p:cNvPr id="224" name="Google Shape;224;p29"/>
          <p:cNvSpPr txBox="1"/>
          <p:nvPr/>
        </p:nvSpPr>
        <p:spPr>
          <a:xfrm>
            <a:off x="82550" y="2262850"/>
            <a:ext cx="1371000" cy="6141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Clr>
                <a:srgbClr val="000000"/>
              </a:buClr>
              <a:buSzPts val="2100"/>
              <a:buFont typeface="Arial"/>
              <a:buNone/>
            </a:pPr>
            <a:r>
              <a:rPr lang="en" sz="1700" b="1" i="0" u="none" strike="noStrike" cap="none">
                <a:solidFill>
                  <a:srgbClr val="364FA0"/>
                </a:solidFill>
                <a:latin typeface="Comfortaa"/>
                <a:ea typeface="Comfortaa"/>
                <a:cs typeface="Comfortaa"/>
                <a:sym typeface="Comfortaa"/>
              </a:rPr>
              <a:t>Table of</a:t>
            </a:r>
            <a:endParaRPr sz="1700" b="1" i="0" u="none" strike="noStrike" cap="none">
              <a:solidFill>
                <a:srgbClr val="364FA0"/>
              </a:solidFill>
              <a:latin typeface="Comfortaa"/>
              <a:ea typeface="Comfortaa"/>
              <a:cs typeface="Comfortaa"/>
              <a:sym typeface="Comfortaa"/>
            </a:endParaRPr>
          </a:p>
          <a:p>
            <a:pPr marL="0" marR="0" lvl="0" indent="0" algn="ctr" rtl="0">
              <a:lnSpc>
                <a:spcPct val="120000"/>
              </a:lnSpc>
              <a:spcBef>
                <a:spcPts val="0"/>
              </a:spcBef>
              <a:spcAft>
                <a:spcPts val="0"/>
              </a:spcAft>
              <a:buClr>
                <a:srgbClr val="000000"/>
              </a:buClr>
              <a:buSzPts val="2100"/>
              <a:buFont typeface="Arial"/>
              <a:buNone/>
            </a:pPr>
            <a:r>
              <a:rPr lang="en" sz="1700" b="1" i="0" u="none" strike="noStrike" cap="none">
                <a:solidFill>
                  <a:srgbClr val="364FA0"/>
                </a:solidFill>
                <a:latin typeface="Comfortaa"/>
                <a:ea typeface="Comfortaa"/>
                <a:cs typeface="Comfortaa"/>
                <a:sym typeface="Comfortaa"/>
              </a:rPr>
              <a:t>Contents</a:t>
            </a:r>
            <a:endParaRPr sz="1700" b="1" i="0" u="none" strike="noStrike" cap="none">
              <a:solidFill>
                <a:srgbClr val="364FA0"/>
              </a:solidFill>
              <a:latin typeface="Comfortaa"/>
              <a:ea typeface="Comfortaa"/>
              <a:cs typeface="Comfortaa"/>
              <a:sym typeface="Comfortaa"/>
            </a:endParaRPr>
          </a:p>
        </p:txBody>
      </p:sp>
      <p:pic>
        <p:nvPicPr>
          <p:cNvPr id="225" name="Google Shape;225;p29"/>
          <p:cNvPicPr preferRelativeResize="0"/>
          <p:nvPr/>
        </p:nvPicPr>
        <p:blipFill rotWithShape="1">
          <a:blip r:embed="rId3">
            <a:alphaModFix/>
          </a:blip>
          <a:srcRect l="63271" r="3290"/>
          <a:stretch/>
        </p:blipFill>
        <p:spPr>
          <a:xfrm>
            <a:off x="6456050" y="988525"/>
            <a:ext cx="2648175" cy="4154974"/>
          </a:xfrm>
          <a:prstGeom prst="rect">
            <a:avLst/>
          </a:prstGeom>
          <a:noFill/>
          <a:ln>
            <a:noFill/>
          </a:ln>
        </p:spPr>
      </p:pic>
      <p:sp>
        <p:nvSpPr>
          <p:cNvPr id="2" name="Rectangle 1">
            <a:extLst>
              <a:ext uri="{FF2B5EF4-FFF2-40B4-BE49-F238E27FC236}">
                <a16:creationId xmlns:a16="http://schemas.microsoft.com/office/drawing/2014/main" id="{91C34D74-D5A8-6334-1278-356BAD331D1D}"/>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txBox="1">
            <a:spLocks noGrp="1"/>
          </p:cNvSpPr>
          <p:nvPr>
            <p:ph type="body" idx="4294967295"/>
          </p:nvPr>
        </p:nvSpPr>
        <p:spPr>
          <a:xfrm>
            <a:off x="2887975" y="469940"/>
            <a:ext cx="5938500" cy="42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Comfortaa"/>
                <a:ea typeface="Comfortaa"/>
                <a:cs typeface="Comfortaa"/>
                <a:sym typeface="Comfortaa"/>
              </a:rPr>
              <a:t>To predict customer churn in the telecom industry, we utilized a comprehensive dataset:</a:t>
            </a:r>
            <a:endParaRPr sz="1200">
              <a:latin typeface="Comfortaa"/>
              <a:ea typeface="Comfortaa"/>
              <a:cs typeface="Comfortaa"/>
              <a:sym typeface="Comfortaa"/>
            </a:endParaRPr>
          </a:p>
          <a:p>
            <a:pPr marL="0" lvl="0" indent="0" algn="l" rtl="0">
              <a:lnSpc>
                <a:spcPct val="95000"/>
              </a:lnSpc>
              <a:spcBef>
                <a:spcPts val="1200"/>
              </a:spcBef>
              <a:spcAft>
                <a:spcPts val="0"/>
              </a:spcAft>
              <a:buNone/>
            </a:pPr>
            <a:r>
              <a:rPr lang="en" sz="1200">
                <a:solidFill>
                  <a:srgbClr val="666666"/>
                </a:solidFill>
                <a:latin typeface="Comfortaa"/>
                <a:ea typeface="Comfortaa"/>
                <a:cs typeface="Comfortaa"/>
                <a:sym typeface="Comfortaa"/>
              </a:rPr>
              <a:t>The dataset was originally split into two dataset in an original 80/20 split. Together the dataset contains over 3 thousand rows and comes for Kaggle</a:t>
            </a:r>
            <a:endParaRPr sz="1200">
              <a:solidFill>
                <a:srgbClr val="666666"/>
              </a:solidFill>
              <a:latin typeface="Comfortaa"/>
              <a:ea typeface="Comfortaa"/>
              <a:cs typeface="Comfortaa"/>
              <a:sym typeface="Comfortaa"/>
            </a:endParaRPr>
          </a:p>
          <a:p>
            <a:pPr marL="0" lvl="0" indent="0" algn="l" rtl="0">
              <a:lnSpc>
                <a:spcPct val="95000"/>
              </a:lnSpc>
              <a:spcBef>
                <a:spcPts val="1200"/>
              </a:spcBef>
              <a:spcAft>
                <a:spcPts val="0"/>
              </a:spcAft>
              <a:buNone/>
            </a:pPr>
            <a:r>
              <a:rPr lang="en" sz="1200">
                <a:solidFill>
                  <a:srgbClr val="666666"/>
                </a:solidFill>
                <a:latin typeface="Comfortaa"/>
                <a:ea typeface="Comfortaa"/>
                <a:cs typeface="Comfortaa"/>
                <a:sym typeface="Comfortaa"/>
              </a:rPr>
              <a:t>Below are key details about the dataset and the distinct attributes:</a:t>
            </a:r>
            <a:endParaRPr sz="1200">
              <a:solidFill>
                <a:srgbClr val="666666"/>
              </a:solidFill>
              <a:latin typeface="Comfortaa"/>
              <a:ea typeface="Comfortaa"/>
              <a:cs typeface="Comfortaa"/>
              <a:sym typeface="Comfortaa"/>
            </a:endParaRPr>
          </a:p>
          <a:p>
            <a:pPr marL="0" lvl="0" indent="0" algn="l" rtl="0">
              <a:lnSpc>
                <a:spcPct val="95000"/>
              </a:lnSpc>
              <a:spcBef>
                <a:spcPts val="1200"/>
              </a:spcBef>
              <a:spcAft>
                <a:spcPts val="0"/>
              </a:spcAft>
              <a:buNone/>
            </a:pPr>
            <a:r>
              <a:rPr lang="en" sz="1200" u="sng">
                <a:solidFill>
                  <a:srgbClr val="666666"/>
                </a:solidFill>
                <a:latin typeface="Comfortaa"/>
                <a:ea typeface="Comfortaa"/>
                <a:cs typeface="Comfortaa"/>
                <a:sym typeface="Comfortaa"/>
              </a:rPr>
              <a:t>Dataset description:</a:t>
            </a:r>
            <a:endParaRPr sz="1200" u="sng">
              <a:solidFill>
                <a:srgbClr val="666666"/>
              </a:solidFill>
              <a:latin typeface="Comfortaa"/>
              <a:ea typeface="Comfortaa"/>
              <a:cs typeface="Comfortaa"/>
              <a:sym typeface="Comfortaa"/>
            </a:endParaRPr>
          </a:p>
          <a:p>
            <a:pPr marL="457200" lvl="0" indent="-304800" algn="l" rtl="0">
              <a:spcBef>
                <a:spcPts val="1200"/>
              </a:spcBef>
              <a:spcAft>
                <a:spcPts val="0"/>
              </a:spcAft>
              <a:buClr>
                <a:srgbClr val="666666"/>
              </a:buClr>
              <a:buSzPts val="1200"/>
              <a:buFont typeface="Comfortaa"/>
              <a:buChar char="●"/>
            </a:pPr>
            <a:r>
              <a:rPr lang="en" sz="1200">
                <a:solidFill>
                  <a:srgbClr val="666666"/>
                </a:solidFill>
                <a:latin typeface="Comfortaa"/>
                <a:ea typeface="Comfortaa"/>
                <a:cs typeface="Comfortaa"/>
                <a:sym typeface="Comfortaa"/>
              </a:rPr>
              <a:t>The dataset contains customer attributes in regards to their geographical location, call history, and payments amounts</a:t>
            </a:r>
            <a:endParaRPr sz="1200">
              <a:solidFill>
                <a:srgbClr val="666666"/>
              </a:solidFill>
              <a:latin typeface="Comfortaa"/>
              <a:ea typeface="Comfortaa"/>
              <a:cs typeface="Comfortaa"/>
              <a:sym typeface="Comfortaa"/>
            </a:endParaRPr>
          </a:p>
          <a:p>
            <a:pPr marL="457200" lvl="0" indent="-304800" algn="l" rtl="0">
              <a:spcBef>
                <a:spcPts val="1200"/>
              </a:spcBef>
              <a:spcAft>
                <a:spcPts val="1000"/>
              </a:spcAft>
              <a:buClr>
                <a:srgbClr val="666666"/>
              </a:buClr>
              <a:buSzPts val="1200"/>
              <a:buFont typeface="Comfortaa"/>
              <a:buChar char="●"/>
            </a:pPr>
            <a:r>
              <a:rPr lang="en" sz="1200">
                <a:solidFill>
                  <a:srgbClr val="666666"/>
                </a:solidFill>
                <a:latin typeface="Comfortaa"/>
                <a:ea typeface="Comfortaa"/>
                <a:cs typeface="Comfortaa"/>
                <a:sym typeface="Comfortaa"/>
              </a:rPr>
              <a:t>Key Features: Total day minutes, Total night calls, Area code, Customer service calls</a:t>
            </a:r>
            <a:endParaRPr sz="1200">
              <a:solidFill>
                <a:srgbClr val="666666"/>
              </a:solidFill>
              <a:latin typeface="Comfortaa"/>
              <a:ea typeface="Comfortaa"/>
              <a:cs typeface="Comfortaa"/>
              <a:sym typeface="Comfortaa"/>
            </a:endParaRPr>
          </a:p>
        </p:txBody>
      </p:sp>
      <p:sp>
        <p:nvSpPr>
          <p:cNvPr id="232" name="Google Shape;232;p30"/>
          <p:cNvSpPr txBox="1"/>
          <p:nvPr/>
        </p:nvSpPr>
        <p:spPr>
          <a:xfrm>
            <a:off x="-8300" y="247650"/>
            <a:ext cx="2433900" cy="4340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Comfortaa Medium"/>
              <a:buAutoNum type="arabicPeriod"/>
            </a:pPr>
            <a:r>
              <a:rPr lang="en" sz="1600">
                <a:solidFill>
                  <a:schemeClr val="lt1"/>
                </a:solidFill>
                <a:latin typeface="Comfortaa Medium"/>
                <a:ea typeface="Comfortaa Medium"/>
                <a:cs typeface="Comfortaa Medium"/>
                <a:sym typeface="Comfortaa Medium"/>
              </a:rPr>
              <a:t>Identification of </a:t>
            </a:r>
            <a:br>
              <a:rPr lang="en" sz="1600">
                <a:solidFill>
                  <a:schemeClr val="lt1"/>
                </a:solidFill>
                <a:latin typeface="Comfortaa Medium"/>
                <a:ea typeface="Comfortaa Medium"/>
                <a:cs typeface="Comfortaa Medium"/>
                <a:sym typeface="Comfortaa Medium"/>
              </a:rPr>
            </a:br>
            <a:r>
              <a:rPr lang="en" sz="1600">
                <a:solidFill>
                  <a:schemeClr val="lt1"/>
                </a:solidFill>
                <a:latin typeface="Comfortaa Medium"/>
                <a:ea typeface="Comfortaa Medium"/>
                <a:cs typeface="Comfortaa Medium"/>
                <a:sym typeface="Comfortaa Medium"/>
              </a:rPr>
              <a:t>data source</a:t>
            </a:r>
            <a:br>
              <a:rPr lang="en">
                <a:solidFill>
                  <a:schemeClr val="lt1"/>
                </a:solidFill>
                <a:latin typeface="Comfortaa Medium"/>
                <a:ea typeface="Comfortaa Medium"/>
                <a:cs typeface="Comfortaa Medium"/>
                <a:sym typeface="Comfortaa Medium"/>
              </a:rPr>
            </a:br>
            <a:br>
              <a:rPr lang="en">
                <a:solidFill>
                  <a:schemeClr val="lt1"/>
                </a:solidFill>
                <a:latin typeface="Comfortaa Medium"/>
                <a:ea typeface="Comfortaa Medium"/>
                <a:cs typeface="Comfortaa Medium"/>
                <a:sym typeface="Comfortaa Medium"/>
              </a:rPr>
            </a:br>
            <a:br>
              <a:rPr lang="en">
                <a:solidFill>
                  <a:schemeClr val="lt1"/>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996842F1-908A-D7CC-401F-6105B7343BCC}"/>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p:nvPr/>
        </p:nvSpPr>
        <p:spPr>
          <a:xfrm>
            <a:off x="222250" y="700675"/>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Original 20 split data-set</a:t>
            </a:r>
            <a:endParaRPr sz="1300">
              <a:solidFill>
                <a:schemeClr val="dk2"/>
              </a:solidFill>
              <a:latin typeface="Comfortaa"/>
              <a:ea typeface="Comfortaa"/>
              <a:cs typeface="Comfortaa"/>
              <a:sym typeface="Comfortaa"/>
            </a:endParaRPr>
          </a:p>
        </p:txBody>
      </p:sp>
      <p:sp>
        <p:nvSpPr>
          <p:cNvPr id="238" name="Google Shape;238;p31"/>
          <p:cNvSpPr txBox="1"/>
          <p:nvPr/>
        </p:nvSpPr>
        <p:spPr>
          <a:xfrm>
            <a:off x="107450" y="138150"/>
            <a:ext cx="358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Customer Churn Dataset</a:t>
            </a:r>
            <a:endParaRPr sz="1800">
              <a:solidFill>
                <a:srgbClr val="666666"/>
              </a:solidFill>
              <a:latin typeface="Comfortaa Medium"/>
              <a:ea typeface="Comfortaa Medium"/>
              <a:cs typeface="Comfortaa Medium"/>
              <a:sym typeface="Comfortaa Medium"/>
            </a:endParaRPr>
          </a:p>
        </p:txBody>
      </p:sp>
      <p:sp>
        <p:nvSpPr>
          <p:cNvPr id="239" name="Google Shape;239;p31"/>
          <p:cNvSpPr txBox="1"/>
          <p:nvPr/>
        </p:nvSpPr>
        <p:spPr>
          <a:xfrm>
            <a:off x="222250" y="2814050"/>
            <a:ext cx="3949800" cy="29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Original 80 split data-set</a:t>
            </a:r>
            <a:endParaRPr sz="1300">
              <a:solidFill>
                <a:schemeClr val="dk2"/>
              </a:solidFill>
              <a:latin typeface="Comfortaa"/>
              <a:ea typeface="Comfortaa"/>
              <a:cs typeface="Comfortaa"/>
              <a:sym typeface="Comfortaa"/>
            </a:endParaRPr>
          </a:p>
        </p:txBody>
      </p:sp>
      <p:pic>
        <p:nvPicPr>
          <p:cNvPr id="240" name="Google Shape;240;p31"/>
          <p:cNvPicPr preferRelativeResize="0"/>
          <p:nvPr/>
        </p:nvPicPr>
        <p:blipFill>
          <a:blip r:embed="rId3">
            <a:alphaModFix/>
          </a:blip>
          <a:stretch>
            <a:fillRect/>
          </a:stretch>
        </p:blipFill>
        <p:spPr>
          <a:xfrm>
            <a:off x="792104" y="1095175"/>
            <a:ext cx="7559798" cy="1620475"/>
          </a:xfrm>
          <a:prstGeom prst="rect">
            <a:avLst/>
          </a:prstGeom>
          <a:noFill/>
          <a:ln>
            <a:noFill/>
          </a:ln>
        </p:spPr>
      </p:pic>
      <p:pic>
        <p:nvPicPr>
          <p:cNvPr id="241" name="Google Shape;241;p31"/>
          <p:cNvPicPr preferRelativeResize="0"/>
          <p:nvPr/>
        </p:nvPicPr>
        <p:blipFill>
          <a:blip r:embed="rId4">
            <a:alphaModFix/>
          </a:blip>
          <a:stretch>
            <a:fillRect/>
          </a:stretch>
        </p:blipFill>
        <p:spPr>
          <a:xfrm>
            <a:off x="792099" y="3208550"/>
            <a:ext cx="7559798" cy="1646324"/>
          </a:xfrm>
          <a:prstGeom prst="rect">
            <a:avLst/>
          </a:prstGeom>
          <a:noFill/>
          <a:ln>
            <a:noFill/>
          </a:ln>
        </p:spPr>
      </p:pic>
      <p:sp>
        <p:nvSpPr>
          <p:cNvPr id="2" name="Rectangle 1">
            <a:extLst>
              <a:ext uri="{FF2B5EF4-FFF2-40B4-BE49-F238E27FC236}">
                <a16:creationId xmlns:a16="http://schemas.microsoft.com/office/drawing/2014/main" id="{78ED636F-F0E4-642C-F61A-2926409643D4}"/>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4294967295"/>
          </p:nvPr>
        </p:nvSpPr>
        <p:spPr>
          <a:xfrm>
            <a:off x="2895600" y="416600"/>
            <a:ext cx="5852100" cy="4231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Comfortaa"/>
              <a:buAutoNum type="romanUcPeriod"/>
            </a:pPr>
            <a:r>
              <a:rPr lang="en" sz="1100" b="1">
                <a:latin typeface="Comfortaa"/>
                <a:ea typeface="Comfortaa"/>
                <a:cs typeface="Comfortaa"/>
                <a:sym typeface="Comfortaa"/>
              </a:rPr>
              <a:t>Feature Selection - EDA</a:t>
            </a:r>
            <a:endParaRPr sz="1100" b="1">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Correlation Matrix: helped decided which features have high correlation and drop the least important one</a:t>
            </a:r>
            <a:endParaRPr sz="1100">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Feature Engineering: used a threshold of 0.10 (global standard) to see feature importance </a:t>
            </a:r>
            <a:endParaRPr sz="1100" b="1">
              <a:latin typeface="Comfortaa"/>
              <a:ea typeface="Comfortaa"/>
              <a:cs typeface="Comfortaa"/>
              <a:sym typeface="Comfortaa"/>
            </a:endParaRPr>
          </a:p>
          <a:p>
            <a:pPr marL="457200" lvl="0" indent="-298450" algn="l" rtl="0">
              <a:spcBef>
                <a:spcPts val="1000"/>
              </a:spcBef>
              <a:spcAft>
                <a:spcPts val="0"/>
              </a:spcAft>
              <a:buClr>
                <a:schemeClr val="dk2"/>
              </a:buClr>
              <a:buSzPts val="1100"/>
              <a:buFont typeface="Calibri"/>
              <a:buAutoNum type="romanUcPeriod"/>
            </a:pPr>
            <a:r>
              <a:rPr lang="en" sz="1100" b="1">
                <a:latin typeface="Comfortaa"/>
                <a:ea typeface="Comfortaa"/>
                <a:cs typeface="Comfortaa"/>
                <a:sym typeface="Comfortaa"/>
              </a:rPr>
              <a:t>Data Integration:</a:t>
            </a:r>
            <a:r>
              <a:rPr lang="en" sz="1100">
                <a:latin typeface="Comfortaa"/>
                <a:ea typeface="Comfortaa"/>
                <a:cs typeface="Comfortaa"/>
                <a:sym typeface="Comfortaa"/>
              </a:rPr>
              <a:t> Aggregate, was required to merge data across both sources to create a unified dataset. </a:t>
            </a:r>
            <a:endParaRPr sz="1100">
              <a:latin typeface="Comfortaa"/>
              <a:ea typeface="Comfortaa"/>
              <a:cs typeface="Comfortaa"/>
              <a:sym typeface="Comfortaa"/>
            </a:endParaRPr>
          </a:p>
          <a:p>
            <a:pPr marL="457200" lvl="0" indent="-298450" algn="l" rtl="0">
              <a:spcBef>
                <a:spcPts val="1000"/>
              </a:spcBef>
              <a:spcAft>
                <a:spcPts val="0"/>
              </a:spcAft>
              <a:buClr>
                <a:schemeClr val="dk2"/>
              </a:buClr>
              <a:buSzPts val="1100"/>
              <a:buFont typeface="Calibri"/>
              <a:buAutoNum type="romanUcPeriod"/>
            </a:pPr>
            <a:r>
              <a:rPr lang="en" sz="1100" b="1">
                <a:latin typeface="Comfortaa"/>
                <a:ea typeface="Comfortaa"/>
                <a:cs typeface="Comfortaa"/>
                <a:sym typeface="Comfortaa"/>
              </a:rPr>
              <a:t>Encoding Categorical Variables</a:t>
            </a:r>
            <a:endParaRPr sz="1100" b="1">
              <a:latin typeface="Comfortaa"/>
              <a:ea typeface="Comfortaa"/>
              <a:cs typeface="Comfortaa"/>
              <a:sym typeface="Comfortaa"/>
            </a:endParaRPr>
          </a:p>
          <a:p>
            <a:pPr marL="914400" lvl="1" indent="-298450" algn="l" rtl="0">
              <a:spcBef>
                <a:spcPts val="1000"/>
              </a:spcBef>
              <a:spcAft>
                <a:spcPts val="0"/>
              </a:spcAft>
              <a:buClr>
                <a:schemeClr val="dk2"/>
              </a:buClr>
              <a:buSzPts val="1100"/>
              <a:buFont typeface="Comfortaa"/>
              <a:buAutoNum type="alphaUcPeriod"/>
            </a:pPr>
            <a:r>
              <a:rPr lang="en" sz="1100">
                <a:latin typeface="Comfortaa"/>
                <a:ea typeface="Comfortaa"/>
                <a:cs typeface="Comfortaa"/>
                <a:sym typeface="Comfortaa"/>
              </a:rPr>
              <a:t>Label Encoding:</a:t>
            </a:r>
            <a:endParaRPr sz="1100">
              <a:latin typeface="Comfortaa"/>
              <a:ea typeface="Comfortaa"/>
              <a:cs typeface="Comfortaa"/>
              <a:sym typeface="Comfortaa"/>
            </a:endParaRPr>
          </a:p>
          <a:p>
            <a:pPr marL="1371600" lvl="2" indent="-298450" algn="l" rtl="0">
              <a:spcBef>
                <a:spcPts val="1000"/>
              </a:spcBef>
              <a:spcAft>
                <a:spcPts val="1000"/>
              </a:spcAft>
              <a:buClr>
                <a:schemeClr val="dk2"/>
              </a:buClr>
              <a:buSzPts val="1100"/>
              <a:buFont typeface="Comfortaa"/>
              <a:buAutoNum type="arabicPeriod"/>
            </a:pPr>
            <a:r>
              <a:rPr lang="en" sz="1100">
                <a:latin typeface="Comfortaa"/>
                <a:ea typeface="Comfortaa"/>
                <a:cs typeface="Comfortaa"/>
                <a:sym typeface="Comfortaa"/>
              </a:rPr>
              <a:t>For binary or ordinal categories (e.g., International Plan and Voice mail Plan: Yes/No), encode with label encoding.</a:t>
            </a:r>
            <a:endParaRPr sz="1100">
              <a:latin typeface="Comfortaa"/>
              <a:ea typeface="Comfortaa"/>
              <a:cs typeface="Comfortaa"/>
              <a:sym typeface="Comfortaa"/>
            </a:endParaRPr>
          </a:p>
        </p:txBody>
      </p:sp>
      <p:sp>
        <p:nvSpPr>
          <p:cNvPr id="248" name="Google Shape;248;p32"/>
          <p:cNvSpPr txBox="1"/>
          <p:nvPr/>
        </p:nvSpPr>
        <p:spPr>
          <a:xfrm>
            <a:off x="-8300" y="247650"/>
            <a:ext cx="2433900" cy="4340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FFFFFF"/>
              </a:buClr>
              <a:buSzPts val="1400"/>
              <a:buFont typeface="Comfortaa Medium"/>
              <a:buAutoNum type="arabicPeriod"/>
            </a:pPr>
            <a:r>
              <a:rPr lang="en" sz="1600">
                <a:solidFill>
                  <a:srgbClr val="FFFFFF"/>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AF5F3397-2B79-275D-CACA-90CB3537FC81}"/>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p:nvPr/>
        </p:nvSpPr>
        <p:spPr>
          <a:xfrm>
            <a:off x="476300" y="4031950"/>
            <a:ext cx="35367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Comfortaa"/>
                <a:ea typeface="Comfortaa"/>
                <a:cs typeface="Comfortaa"/>
                <a:sym typeface="Comfortaa"/>
              </a:rPr>
              <a:t>Merged Churn Dataset:</a:t>
            </a:r>
            <a:r>
              <a:rPr lang="en" sz="1200">
                <a:solidFill>
                  <a:schemeClr val="dk2"/>
                </a:solidFill>
                <a:latin typeface="Comfortaa"/>
                <a:ea typeface="Comfortaa"/>
                <a:cs typeface="Comfortaa"/>
                <a:sym typeface="Comfortaa"/>
              </a:rPr>
              <a:t> Below features are dropped as they have strong correlations: 'Total intl charge', 'Total day charge', 'Total eve charge', 'Total night charge'</a:t>
            </a:r>
            <a:endParaRPr sz="1200">
              <a:solidFill>
                <a:schemeClr val="dk2"/>
              </a:solidFill>
              <a:latin typeface="Calibri"/>
              <a:ea typeface="Calibri"/>
              <a:cs typeface="Calibri"/>
              <a:sym typeface="Calibri"/>
            </a:endParaRPr>
          </a:p>
        </p:txBody>
      </p:sp>
      <p:sp>
        <p:nvSpPr>
          <p:cNvPr id="254" name="Google Shape;254;p33"/>
          <p:cNvSpPr txBox="1"/>
          <p:nvPr/>
        </p:nvSpPr>
        <p:spPr>
          <a:xfrm>
            <a:off x="4863600" y="4148650"/>
            <a:ext cx="3447900" cy="8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Comfortaa"/>
              <a:ea typeface="Comfortaa"/>
              <a:cs typeface="Comfortaa"/>
              <a:sym typeface="Comfortaa"/>
            </a:endParaRPr>
          </a:p>
        </p:txBody>
      </p:sp>
      <p:sp>
        <p:nvSpPr>
          <p:cNvPr id="255" name="Google Shape;255;p33"/>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EDA on Merged Data</a:t>
            </a:r>
            <a:endParaRPr sz="1800">
              <a:solidFill>
                <a:srgbClr val="666666"/>
              </a:solidFill>
              <a:latin typeface="Comfortaa Medium"/>
              <a:ea typeface="Comfortaa Medium"/>
              <a:cs typeface="Comfortaa Medium"/>
              <a:sym typeface="Comfortaa Medium"/>
            </a:endParaRPr>
          </a:p>
        </p:txBody>
      </p:sp>
      <p:pic>
        <p:nvPicPr>
          <p:cNvPr id="256" name="Google Shape;256;p33"/>
          <p:cNvPicPr preferRelativeResize="0"/>
          <p:nvPr/>
        </p:nvPicPr>
        <p:blipFill rotWithShape="1">
          <a:blip r:embed="rId3">
            <a:alphaModFix/>
          </a:blip>
          <a:srcRect l="4644" r="4644"/>
          <a:stretch/>
        </p:blipFill>
        <p:spPr>
          <a:xfrm>
            <a:off x="587413" y="1088500"/>
            <a:ext cx="3314469" cy="2966514"/>
          </a:xfrm>
          <a:prstGeom prst="rect">
            <a:avLst/>
          </a:prstGeom>
          <a:noFill/>
          <a:ln w="9525" cap="flat" cmpd="sng">
            <a:solidFill>
              <a:srgbClr val="EFEFEF"/>
            </a:solidFill>
            <a:prstDash val="solid"/>
            <a:round/>
            <a:headEnd type="none" w="sm" len="sm"/>
            <a:tailEnd type="none" w="sm" len="sm"/>
          </a:ln>
        </p:spPr>
      </p:pic>
      <p:pic>
        <p:nvPicPr>
          <p:cNvPr id="257" name="Google Shape;257;p33"/>
          <p:cNvPicPr preferRelativeResize="0"/>
          <p:nvPr/>
        </p:nvPicPr>
        <p:blipFill>
          <a:blip r:embed="rId4">
            <a:alphaModFix/>
          </a:blip>
          <a:stretch>
            <a:fillRect/>
          </a:stretch>
        </p:blipFill>
        <p:spPr>
          <a:xfrm>
            <a:off x="4863600" y="1133275"/>
            <a:ext cx="3314449" cy="784420"/>
          </a:xfrm>
          <a:prstGeom prst="rect">
            <a:avLst/>
          </a:prstGeom>
          <a:noFill/>
          <a:ln>
            <a:noFill/>
          </a:ln>
        </p:spPr>
      </p:pic>
      <p:sp>
        <p:nvSpPr>
          <p:cNvPr id="258" name="Google Shape;258;p33"/>
          <p:cNvSpPr txBox="1"/>
          <p:nvPr/>
        </p:nvSpPr>
        <p:spPr>
          <a:xfrm>
            <a:off x="647050" y="701875"/>
            <a:ext cx="2939100"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Correlation Matrix</a:t>
            </a:r>
            <a:endParaRPr sz="1300">
              <a:solidFill>
                <a:schemeClr val="dk2"/>
              </a:solidFill>
              <a:latin typeface="Calibri"/>
              <a:ea typeface="Calibri"/>
              <a:cs typeface="Calibri"/>
              <a:sym typeface="Calibri"/>
            </a:endParaRPr>
          </a:p>
        </p:txBody>
      </p:sp>
      <p:sp>
        <p:nvSpPr>
          <p:cNvPr id="259" name="Google Shape;259;p33"/>
          <p:cNvSpPr txBox="1"/>
          <p:nvPr/>
        </p:nvSpPr>
        <p:spPr>
          <a:xfrm>
            <a:off x="4913200" y="723825"/>
            <a:ext cx="3202500"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Feature Engineering on Merged Dataset</a:t>
            </a:r>
            <a:endParaRPr sz="1300">
              <a:solidFill>
                <a:schemeClr val="dk2"/>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B51A434D-4840-8103-D349-02E2B635C6D8}"/>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body" idx="4294967295"/>
          </p:nvPr>
        </p:nvSpPr>
        <p:spPr>
          <a:xfrm>
            <a:off x="703025" y="795775"/>
            <a:ext cx="7505700" cy="3839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omfortaa"/>
              <a:buAutoNum type="arabicPeriod"/>
            </a:pPr>
            <a:r>
              <a:rPr lang="en" sz="1100" b="1">
                <a:latin typeface="Comfortaa"/>
                <a:ea typeface="Comfortaa"/>
                <a:cs typeface="Comfortaa"/>
                <a:sym typeface="Comfortaa"/>
              </a:rPr>
              <a:t>Data Cleaning </a:t>
            </a:r>
            <a:endParaRPr sz="1100" b="1">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Missing Values Handling:</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Impute missing values with domain-appropriate values (e.g., mean/median for continuous data, most frequent for categorical).</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For this data imputed 0.0 instead</a:t>
            </a:r>
            <a:endParaRPr>
              <a:latin typeface="Comfortaa"/>
              <a:ea typeface="Comfortaa"/>
              <a:cs typeface="Comfortaa"/>
              <a:sym typeface="Comfortaa"/>
            </a:endParaRPr>
          </a:p>
          <a:p>
            <a:pPr marL="914400" lvl="1" indent="-298450" algn="l" rtl="0">
              <a:spcBef>
                <a:spcPts val="0"/>
              </a:spcBef>
              <a:spcAft>
                <a:spcPts val="0"/>
              </a:spcAft>
              <a:buClr>
                <a:srgbClr val="000000"/>
              </a:buClr>
              <a:buSzPts val="1100"/>
              <a:buFont typeface="Comfortaa"/>
              <a:buAutoNum type="alphaLcPeriod"/>
            </a:pPr>
            <a:r>
              <a:rPr lang="en">
                <a:latin typeface="Comfortaa"/>
                <a:ea typeface="Comfortaa"/>
                <a:cs typeface="Comfortaa"/>
                <a:sym typeface="Comfortaa"/>
              </a:rPr>
              <a:t>Remove Duplicates:</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Check for and remove duplicate transactions or customer records to avoid bias and inflated data.</a:t>
            </a:r>
            <a:endParaRPr>
              <a:latin typeface="Comfortaa"/>
              <a:ea typeface="Comfortaa"/>
              <a:cs typeface="Comfortaa"/>
              <a:sym typeface="Comfortaa"/>
            </a:endParaRPr>
          </a:p>
          <a:p>
            <a:pPr marL="914400" lvl="1" indent="-298450" algn="l" rtl="0">
              <a:spcBef>
                <a:spcPts val="0"/>
              </a:spcBef>
              <a:spcAft>
                <a:spcPts val="0"/>
              </a:spcAft>
              <a:buClr>
                <a:srgbClr val="000000"/>
              </a:buClr>
              <a:buSzPts val="1100"/>
              <a:buFont typeface="Comfortaa"/>
              <a:buAutoNum type="alphaLcPeriod"/>
            </a:pPr>
            <a:r>
              <a:rPr lang="en">
                <a:latin typeface="Comfortaa"/>
                <a:ea typeface="Comfortaa"/>
                <a:cs typeface="Comfortaa"/>
                <a:sym typeface="Comfortaa"/>
              </a:rPr>
              <a:t>Outlier Detection:</a:t>
            </a:r>
            <a:endParaRPr>
              <a:latin typeface="Comfortaa"/>
              <a:ea typeface="Comfortaa"/>
              <a:cs typeface="Comfortaa"/>
              <a:sym typeface="Comfortaa"/>
            </a:endParaRPr>
          </a:p>
          <a:p>
            <a:pPr marL="1371600" lvl="2" indent="-298450" algn="l" rtl="0">
              <a:spcBef>
                <a:spcPts val="0"/>
              </a:spcBef>
              <a:spcAft>
                <a:spcPts val="0"/>
              </a:spcAft>
              <a:buClr>
                <a:srgbClr val="000000"/>
              </a:buClr>
              <a:buSzPts val="1100"/>
              <a:buFont typeface="Comfortaa"/>
              <a:buAutoNum type="romanLcPeriod"/>
            </a:pPr>
            <a:r>
              <a:rPr lang="en">
                <a:latin typeface="Comfortaa"/>
                <a:ea typeface="Comfortaa"/>
                <a:cs typeface="Comfortaa"/>
                <a:sym typeface="Comfortaa"/>
              </a:rPr>
              <a:t>Identify and handle outliers, especially in transaction amounts or high-risk fields. Outliers in fraud detection are tricky: while they can indicate fraud, they can also be legitimate extreme values. So for this case, did not drop any outliers</a:t>
            </a:r>
            <a:endParaRPr>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Data Balancing</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Smote a technique is used to help balancing out imbalance data. It was done on the target feature ‘Churn’. It generates synthetic data on the minority values in order to balance the data.</a:t>
            </a:r>
            <a:endParaRPr>
              <a:latin typeface="Comfortaa"/>
              <a:ea typeface="Comfortaa"/>
              <a:cs typeface="Comfortaa"/>
              <a:sym typeface="Comfortaa"/>
            </a:endParaRPr>
          </a:p>
          <a:p>
            <a:pPr marL="457200" lvl="0" indent="-298450" algn="l" rtl="0">
              <a:spcBef>
                <a:spcPts val="0"/>
              </a:spcBef>
              <a:spcAft>
                <a:spcPts val="0"/>
              </a:spcAft>
              <a:buSzPts val="1100"/>
              <a:buAutoNum type="arabicPeriod"/>
            </a:pPr>
            <a:r>
              <a:rPr lang="en" sz="1100" b="1">
                <a:latin typeface="Comfortaa"/>
                <a:ea typeface="Comfortaa"/>
                <a:cs typeface="Comfortaa"/>
                <a:sym typeface="Comfortaa"/>
              </a:rPr>
              <a:t>Data Scaling:</a:t>
            </a:r>
            <a:r>
              <a:rPr lang="en" sz="1100">
                <a:latin typeface="Comfortaa"/>
                <a:ea typeface="Comfortaa"/>
                <a:cs typeface="Comfortaa"/>
                <a:sym typeface="Comfortaa"/>
              </a:rPr>
              <a:t> </a:t>
            </a:r>
            <a:endParaRPr sz="1100">
              <a:latin typeface="Comfortaa"/>
              <a:ea typeface="Comfortaa"/>
              <a:cs typeface="Comfortaa"/>
              <a:sym typeface="Comfortaa"/>
            </a:endParaRPr>
          </a:p>
          <a:p>
            <a:pPr marL="914400" lvl="1" indent="-298450" algn="l" rtl="0">
              <a:spcBef>
                <a:spcPts val="0"/>
              </a:spcBef>
              <a:spcAft>
                <a:spcPts val="0"/>
              </a:spcAft>
              <a:buSzPts val="1100"/>
              <a:buFont typeface="Comfortaa"/>
              <a:buAutoNum type="alphaLcPeriod"/>
            </a:pPr>
            <a:r>
              <a:rPr lang="en">
                <a:latin typeface="Comfortaa"/>
                <a:ea typeface="Comfortaa"/>
                <a:cs typeface="Comfortaa"/>
                <a:sym typeface="Comfortaa"/>
              </a:rPr>
              <a:t>Standardize Data</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Each feature is scaled and puts into into a balanced scale</a:t>
            </a:r>
            <a:endParaRPr>
              <a:latin typeface="Comfortaa"/>
              <a:ea typeface="Comfortaa"/>
              <a:cs typeface="Comfortaa"/>
              <a:sym typeface="Comfortaa"/>
            </a:endParaRPr>
          </a:p>
          <a:p>
            <a:pPr marL="1371600" lvl="2" indent="-298450" algn="l" rtl="0">
              <a:spcBef>
                <a:spcPts val="0"/>
              </a:spcBef>
              <a:spcAft>
                <a:spcPts val="0"/>
              </a:spcAft>
              <a:buSzPts val="1100"/>
              <a:buFont typeface="Comfortaa"/>
              <a:buAutoNum type="romanLcPeriod"/>
            </a:pPr>
            <a:r>
              <a:rPr lang="en">
                <a:latin typeface="Comfortaa"/>
                <a:ea typeface="Comfortaa"/>
                <a:cs typeface="Comfortaa"/>
                <a:sym typeface="Comfortaa"/>
              </a:rPr>
              <a:t>Allows for you to makes sure you are analyzing the features on a balanced scale</a:t>
            </a:r>
            <a:endParaRPr>
              <a:latin typeface="Comfortaa"/>
              <a:ea typeface="Comfortaa"/>
              <a:cs typeface="Comfortaa"/>
              <a:sym typeface="Comfortaa"/>
            </a:endParaRPr>
          </a:p>
        </p:txBody>
      </p:sp>
      <p:sp>
        <p:nvSpPr>
          <p:cNvPr id="265" name="Google Shape;265;p34"/>
          <p:cNvSpPr txBox="1"/>
          <p:nvPr/>
        </p:nvSpPr>
        <p:spPr>
          <a:xfrm>
            <a:off x="107450" y="138150"/>
            <a:ext cx="562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666666"/>
                </a:solidFill>
                <a:latin typeface="Comfortaa Medium"/>
                <a:ea typeface="Comfortaa Medium"/>
                <a:cs typeface="Comfortaa Medium"/>
                <a:sym typeface="Comfortaa Medium"/>
              </a:rPr>
              <a:t>Data pre-processing (all data set)</a:t>
            </a:r>
            <a:endParaRPr sz="1800">
              <a:solidFill>
                <a:srgbClr val="666666"/>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F897E64A-1408-4463-0823-815DDFD624D5}"/>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txBox="1">
            <a:spLocks noGrp="1"/>
          </p:cNvSpPr>
          <p:nvPr>
            <p:ph type="body" idx="4294967295"/>
          </p:nvPr>
        </p:nvSpPr>
        <p:spPr>
          <a:xfrm>
            <a:off x="3200400" y="692150"/>
            <a:ext cx="5626200" cy="39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Comfortaa"/>
                <a:ea typeface="Comfortaa"/>
                <a:cs typeface="Comfortaa"/>
                <a:sym typeface="Comfortaa"/>
              </a:rPr>
              <a:t>To enhance accuracy, and reliability of our customer churn predictability, we have tested accuracy of various ML models with our finalized dataset. Below are the list of  models we used for training and testing: </a:t>
            </a:r>
            <a:endParaRPr sz="1300">
              <a:latin typeface="Comfortaa"/>
              <a:ea typeface="Comfortaa"/>
              <a:cs typeface="Comfortaa"/>
              <a:sym typeface="Comfortaa"/>
            </a:endParaRPr>
          </a:p>
          <a:p>
            <a:pPr marL="457200" lvl="0" indent="-311150" algn="l" rtl="0">
              <a:spcBef>
                <a:spcPts val="1200"/>
              </a:spcBef>
              <a:spcAft>
                <a:spcPts val="0"/>
              </a:spcAft>
              <a:buClr>
                <a:schemeClr val="dk2"/>
              </a:buClr>
              <a:buSzPts val="1300"/>
              <a:buFont typeface="Comfortaa"/>
              <a:buChar char="●"/>
            </a:pPr>
            <a:r>
              <a:rPr lang="en" sz="1300">
                <a:latin typeface="Comfortaa"/>
                <a:ea typeface="Comfortaa"/>
                <a:cs typeface="Comfortaa"/>
                <a:sym typeface="Comfortaa"/>
              </a:rPr>
              <a:t>Logistic Regression</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Decision Tree</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Random Forest</a:t>
            </a:r>
            <a:endParaRPr sz="1300">
              <a:latin typeface="Comfortaa"/>
              <a:ea typeface="Comfortaa"/>
              <a:cs typeface="Comfortaa"/>
              <a:sym typeface="Comfortaa"/>
            </a:endParaRPr>
          </a:p>
          <a:p>
            <a:pPr marL="457200" lvl="0" indent="-311150" algn="l" rtl="0">
              <a:spcBef>
                <a:spcPts val="0"/>
              </a:spcBef>
              <a:spcAft>
                <a:spcPts val="0"/>
              </a:spcAft>
              <a:buClr>
                <a:srgbClr val="233A44"/>
              </a:buClr>
              <a:buSzPts val="1300"/>
              <a:buFont typeface="Comfortaa"/>
              <a:buChar char="●"/>
            </a:pPr>
            <a:r>
              <a:rPr lang="en" sz="1300">
                <a:latin typeface="Comfortaa"/>
                <a:ea typeface="Comfortaa"/>
                <a:cs typeface="Comfortaa"/>
                <a:sym typeface="Comfortaa"/>
              </a:rPr>
              <a:t>Support Vector Machine</a:t>
            </a:r>
            <a:endParaRPr sz="1300">
              <a:latin typeface="Comfortaa"/>
              <a:ea typeface="Comfortaa"/>
              <a:cs typeface="Comfortaa"/>
              <a:sym typeface="Comfortaa"/>
            </a:endParaRPr>
          </a:p>
          <a:p>
            <a:pPr marL="457200" lvl="0" indent="-311150" algn="l" rtl="0">
              <a:spcBef>
                <a:spcPts val="0"/>
              </a:spcBef>
              <a:spcAft>
                <a:spcPts val="0"/>
              </a:spcAft>
              <a:buClr>
                <a:schemeClr val="dk2"/>
              </a:buClr>
              <a:buSzPts val="1300"/>
              <a:buFont typeface="Comfortaa"/>
              <a:buChar char="●"/>
            </a:pPr>
            <a:r>
              <a:rPr lang="en" sz="1300">
                <a:latin typeface="Comfortaa"/>
                <a:ea typeface="Comfortaa"/>
                <a:cs typeface="Comfortaa"/>
                <a:sym typeface="Comfortaa"/>
              </a:rPr>
              <a:t>Artificial Neural Network</a:t>
            </a:r>
            <a:endParaRPr sz="1300">
              <a:latin typeface="Comfortaa"/>
              <a:ea typeface="Comfortaa"/>
              <a:cs typeface="Comfortaa"/>
              <a:sym typeface="Comfortaa"/>
            </a:endParaRPr>
          </a:p>
          <a:p>
            <a:pPr marL="457200" lvl="0" indent="-311150" algn="l" rtl="0">
              <a:spcBef>
                <a:spcPts val="0"/>
              </a:spcBef>
              <a:spcAft>
                <a:spcPts val="0"/>
              </a:spcAft>
              <a:buClr>
                <a:srgbClr val="233A44"/>
              </a:buClr>
              <a:buSzPts val="1300"/>
              <a:buFont typeface="Comfortaa"/>
              <a:buChar char="●"/>
            </a:pPr>
            <a:r>
              <a:rPr lang="en" sz="1300">
                <a:latin typeface="Comfortaa"/>
                <a:ea typeface="Comfortaa"/>
                <a:cs typeface="Comfortaa"/>
                <a:sym typeface="Comfortaa"/>
              </a:rPr>
              <a:t>XGBoost</a:t>
            </a:r>
            <a:endParaRPr sz="1300">
              <a:latin typeface="Comfortaa"/>
              <a:ea typeface="Comfortaa"/>
              <a:cs typeface="Comfortaa"/>
              <a:sym typeface="Comfortaa"/>
            </a:endParaRPr>
          </a:p>
        </p:txBody>
      </p:sp>
      <p:sp>
        <p:nvSpPr>
          <p:cNvPr id="272" name="Google Shape;272;p35"/>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 name="Rectangle 1">
            <a:extLst>
              <a:ext uri="{FF2B5EF4-FFF2-40B4-BE49-F238E27FC236}">
                <a16:creationId xmlns:a16="http://schemas.microsoft.com/office/drawing/2014/main" id="{6CAAD73F-8C5B-6F68-DB06-12017BE55360}"/>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p:nvPr/>
        </p:nvSpPr>
        <p:spPr>
          <a:xfrm>
            <a:off x="-8299" y="0"/>
            <a:ext cx="2433900" cy="5143500"/>
          </a:xfrm>
          <a:prstGeom prst="rect">
            <a:avLst/>
          </a:prstGeom>
          <a:solidFill>
            <a:srgbClr val="364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txBox="1"/>
          <p:nvPr/>
        </p:nvSpPr>
        <p:spPr>
          <a:xfrm>
            <a:off x="-8300" y="247650"/>
            <a:ext cx="2433900" cy="4309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Identification of </a:t>
            </a:r>
            <a:br>
              <a:rPr lang="en">
                <a:solidFill>
                  <a:srgbClr val="B7B7B7"/>
                </a:solidFill>
                <a:latin typeface="Comfortaa Medium"/>
                <a:ea typeface="Comfortaa Medium"/>
                <a:cs typeface="Comfortaa Medium"/>
                <a:sym typeface="Comfortaa Medium"/>
              </a:rPr>
            </a:br>
            <a:r>
              <a:rPr lang="en">
                <a:solidFill>
                  <a:srgbClr val="B7B7B7"/>
                </a:solidFill>
                <a:latin typeface="Comfortaa Medium"/>
                <a:ea typeface="Comfortaa Medium"/>
                <a:cs typeface="Comfortaa Medium"/>
                <a:sym typeface="Comfortaa Medium"/>
              </a:rPr>
              <a:t>data source</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chemeClr val="lt1"/>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Data cleaning &amp; pre-processing</a:t>
            </a:r>
            <a:br>
              <a:rPr lang="en">
                <a:solidFill>
                  <a:srgbClr val="FFFFFF"/>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a:ea typeface="Comfortaa"/>
              <a:cs typeface="Comfortaa"/>
              <a:sym typeface="Comfortaa"/>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Model Training</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30200" algn="l" rtl="0">
              <a:spcBef>
                <a:spcPts val="0"/>
              </a:spcBef>
              <a:spcAft>
                <a:spcPts val="0"/>
              </a:spcAft>
              <a:buClr>
                <a:schemeClr val="lt1"/>
              </a:buClr>
              <a:buSzPts val="1600"/>
              <a:buFont typeface="Comfortaa Medium"/>
              <a:buAutoNum type="arabicPeriod"/>
            </a:pPr>
            <a:r>
              <a:rPr lang="en" sz="1600">
                <a:solidFill>
                  <a:schemeClr val="lt1"/>
                </a:solidFill>
                <a:latin typeface="Comfortaa Medium"/>
                <a:ea typeface="Comfortaa Medium"/>
                <a:cs typeface="Comfortaa Medium"/>
                <a:sym typeface="Comfortaa Medium"/>
              </a:rPr>
              <a:t>Output Analysis</a:t>
            </a: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br>
              <a:rPr lang="en">
                <a:solidFill>
                  <a:srgbClr val="B7B7B7"/>
                </a:solidFill>
                <a:latin typeface="Comfortaa Medium"/>
                <a:ea typeface="Comfortaa Medium"/>
                <a:cs typeface="Comfortaa Medium"/>
                <a:sym typeface="Comfortaa Medium"/>
              </a:rPr>
            </a:br>
            <a:endParaRPr>
              <a:solidFill>
                <a:srgbClr val="B7B7B7"/>
              </a:solidFill>
              <a:latin typeface="Comfortaa Medium"/>
              <a:ea typeface="Comfortaa Medium"/>
              <a:cs typeface="Comfortaa Medium"/>
              <a:sym typeface="Comfortaa Medium"/>
            </a:endParaRPr>
          </a:p>
          <a:p>
            <a:pPr marL="457200" lvl="0" indent="-317500" algn="l" rtl="0">
              <a:spcBef>
                <a:spcPts val="0"/>
              </a:spcBef>
              <a:spcAft>
                <a:spcPts val="0"/>
              </a:spcAft>
              <a:buClr>
                <a:srgbClr val="B7B7B7"/>
              </a:buClr>
              <a:buSzPts val="1400"/>
              <a:buFont typeface="Comfortaa Medium"/>
              <a:buAutoNum type="arabicPeriod"/>
            </a:pPr>
            <a:r>
              <a:rPr lang="en">
                <a:solidFill>
                  <a:srgbClr val="B7B7B7"/>
                </a:solidFill>
                <a:latin typeface="Comfortaa Medium"/>
                <a:ea typeface="Comfortaa Medium"/>
                <a:cs typeface="Comfortaa Medium"/>
                <a:sym typeface="Comfortaa Medium"/>
              </a:rPr>
              <a:t>Prediction</a:t>
            </a:r>
            <a:endParaRPr>
              <a:solidFill>
                <a:srgbClr val="B7B7B7"/>
              </a:solidFill>
              <a:latin typeface="Comfortaa Medium"/>
              <a:ea typeface="Comfortaa Medium"/>
              <a:cs typeface="Comfortaa Medium"/>
              <a:sym typeface="Comfortaa Medium"/>
            </a:endParaRPr>
          </a:p>
        </p:txBody>
      </p:sp>
      <p:sp>
        <p:nvSpPr>
          <p:cNvPr id="279" name="Google Shape;279;p36"/>
          <p:cNvSpPr txBox="1">
            <a:spLocks noGrp="1"/>
          </p:cNvSpPr>
          <p:nvPr>
            <p:ph type="body" idx="4294967295"/>
          </p:nvPr>
        </p:nvSpPr>
        <p:spPr>
          <a:xfrm>
            <a:off x="3046300" y="4189373"/>
            <a:ext cx="5586900" cy="604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SzPts val="688"/>
              <a:buNone/>
            </a:pPr>
            <a:r>
              <a:rPr lang="en" sz="1325">
                <a:latin typeface="Comfortaa"/>
                <a:ea typeface="Comfortaa"/>
                <a:cs typeface="Comfortaa"/>
                <a:sym typeface="Comfortaa"/>
              </a:rPr>
              <a:t>Based on the accuracy of both test data sets and validation data sets, we recommend to use Random Forest. It</a:t>
            </a:r>
            <a:r>
              <a:rPr lang="en" sz="1325" b="1">
                <a:latin typeface="Comfortaa"/>
                <a:ea typeface="Comfortaa"/>
                <a:cs typeface="Comfortaa"/>
                <a:sym typeface="Comfortaa"/>
              </a:rPr>
              <a:t> </a:t>
            </a:r>
            <a:r>
              <a:rPr lang="en" sz="1325">
                <a:latin typeface="Comfortaa"/>
                <a:ea typeface="Comfortaa"/>
                <a:cs typeface="Comfortaa"/>
                <a:sym typeface="Comfortaa"/>
              </a:rPr>
              <a:t>is the best performing model it is also a stable model as the difference between test and validation accuracy is lowest.</a:t>
            </a:r>
            <a:endParaRPr sz="1325">
              <a:latin typeface="Comfortaa"/>
              <a:ea typeface="Comfortaa"/>
              <a:cs typeface="Comfortaa"/>
              <a:sym typeface="Comfortaa"/>
            </a:endParaRPr>
          </a:p>
        </p:txBody>
      </p:sp>
      <p:graphicFrame>
        <p:nvGraphicFramePr>
          <p:cNvPr id="280" name="Google Shape;280;p36"/>
          <p:cNvGraphicFramePr/>
          <p:nvPr/>
        </p:nvGraphicFramePr>
        <p:xfrm>
          <a:off x="2552050" y="448625"/>
          <a:ext cx="6438400" cy="3687870"/>
        </p:xfrm>
        <a:graphic>
          <a:graphicData uri="http://schemas.openxmlformats.org/drawingml/2006/table">
            <a:tbl>
              <a:tblPr>
                <a:noFill/>
                <a:tableStyleId>{23F76020-5296-46FB-9324-EF613069AB3C}</a:tableStyleId>
              </a:tblPr>
              <a:tblGrid>
                <a:gridCol w="1609600">
                  <a:extLst>
                    <a:ext uri="{9D8B030D-6E8A-4147-A177-3AD203B41FA5}">
                      <a16:colId xmlns:a16="http://schemas.microsoft.com/office/drawing/2014/main" val="20000"/>
                    </a:ext>
                  </a:extLst>
                </a:gridCol>
                <a:gridCol w="1609600">
                  <a:extLst>
                    <a:ext uri="{9D8B030D-6E8A-4147-A177-3AD203B41FA5}">
                      <a16:colId xmlns:a16="http://schemas.microsoft.com/office/drawing/2014/main" val="20001"/>
                    </a:ext>
                  </a:extLst>
                </a:gridCol>
                <a:gridCol w="1609600">
                  <a:extLst>
                    <a:ext uri="{9D8B030D-6E8A-4147-A177-3AD203B41FA5}">
                      <a16:colId xmlns:a16="http://schemas.microsoft.com/office/drawing/2014/main" val="20002"/>
                    </a:ext>
                  </a:extLst>
                </a:gridCol>
                <a:gridCol w="1609600">
                  <a:extLst>
                    <a:ext uri="{9D8B030D-6E8A-4147-A177-3AD203B41FA5}">
                      <a16:colId xmlns:a16="http://schemas.microsoft.com/office/drawing/2014/main" val="20003"/>
                    </a:ext>
                  </a:extLst>
                </a:gridCol>
              </a:tblGrid>
              <a:tr h="315200">
                <a:tc>
                  <a:txBody>
                    <a:bodyPr/>
                    <a:lstStyle/>
                    <a:p>
                      <a:pPr marL="0" lvl="0" indent="0" algn="ctr" rtl="0">
                        <a:spcBef>
                          <a:spcPts val="0"/>
                        </a:spcBef>
                        <a:spcAft>
                          <a:spcPts val="0"/>
                        </a:spcAft>
                        <a:buNone/>
                      </a:pPr>
                      <a:endParaRPr sz="13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latin typeface="Comfortaa"/>
                          <a:ea typeface="Comfortaa"/>
                          <a:cs typeface="Comfortaa"/>
                          <a:sym typeface="Comfortaa"/>
                        </a:rPr>
                        <a:t>Test </a:t>
                      </a:r>
                      <a:br>
                        <a:rPr lang="en" sz="1300">
                          <a:latin typeface="Comfortaa"/>
                          <a:ea typeface="Comfortaa"/>
                          <a:cs typeface="Comfortaa"/>
                          <a:sym typeface="Comfortaa"/>
                        </a:rPr>
                      </a:br>
                      <a:r>
                        <a:rPr lang="en" sz="1300">
                          <a:latin typeface="Comfortaa"/>
                          <a:ea typeface="Comfortaa"/>
                          <a:cs typeface="Comfortaa"/>
                          <a:sym typeface="Comfortaa"/>
                        </a:rPr>
                        <a:t>Accuracy</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latin typeface="Comfortaa"/>
                          <a:ea typeface="Comfortaa"/>
                          <a:cs typeface="Comfortaa"/>
                          <a:sym typeface="Comfortaa"/>
                        </a:rPr>
                        <a:t>Validation</a:t>
                      </a:r>
                      <a:br>
                        <a:rPr lang="en" sz="1300">
                          <a:latin typeface="Comfortaa"/>
                          <a:ea typeface="Comfortaa"/>
                          <a:cs typeface="Comfortaa"/>
                          <a:sym typeface="Comfortaa"/>
                        </a:rPr>
                      </a:br>
                      <a:r>
                        <a:rPr lang="en" sz="1300">
                          <a:latin typeface="Comfortaa"/>
                          <a:ea typeface="Comfortaa"/>
                          <a:cs typeface="Comfortaa"/>
                          <a:sym typeface="Comfortaa"/>
                        </a:rPr>
                        <a:t>Accuracy</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300">
                          <a:solidFill>
                            <a:schemeClr val="dk1"/>
                          </a:solidFill>
                          <a:latin typeface="Comfortaa"/>
                          <a:ea typeface="Comfortaa"/>
                          <a:cs typeface="Comfortaa"/>
                          <a:sym typeface="Comfortaa"/>
                        </a:rPr>
                        <a:t>Output </a:t>
                      </a:r>
                      <a:br>
                        <a:rPr lang="en" sz="1300">
                          <a:solidFill>
                            <a:schemeClr val="dk1"/>
                          </a:solidFill>
                          <a:latin typeface="Comfortaa"/>
                          <a:ea typeface="Comfortaa"/>
                          <a:cs typeface="Comfortaa"/>
                          <a:sym typeface="Comfortaa"/>
                        </a:rPr>
                      </a:br>
                      <a:r>
                        <a:rPr lang="en" sz="1300">
                          <a:solidFill>
                            <a:schemeClr val="dk1"/>
                          </a:solidFill>
                          <a:latin typeface="Comfortaa"/>
                          <a:ea typeface="Comfortaa"/>
                          <a:cs typeface="Comfortaa"/>
                          <a:sym typeface="Comfortaa"/>
                        </a:rPr>
                        <a:t>Analysis</a:t>
                      </a:r>
                      <a:endParaRPr sz="1300">
                        <a:latin typeface="Comfortaa"/>
                        <a:ea typeface="Comfortaa"/>
                        <a:cs typeface="Comfortaa"/>
                        <a:sym typeface="Comfortaa"/>
                      </a:endParaRPr>
                    </a:p>
                  </a:txBody>
                  <a:tcPr marL="91425" marR="91425" marT="91425" marB="91425">
                    <a:lnL w="9525" cap="flat" cmpd="sng">
                      <a:solidFill>
                        <a:schemeClr val="lt1"/>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15200">
                <a:tc>
                  <a:txBody>
                    <a:bodyPr/>
                    <a:lstStyle/>
                    <a:p>
                      <a:pPr marL="0" lvl="0" indent="0" algn="l" rtl="0">
                        <a:spcBef>
                          <a:spcPts val="0"/>
                        </a:spcBef>
                        <a:spcAft>
                          <a:spcPts val="0"/>
                        </a:spcAft>
                        <a:buNone/>
                      </a:pPr>
                      <a:r>
                        <a:rPr lang="en" sz="1100">
                          <a:latin typeface="Comfortaa"/>
                          <a:ea typeface="Comfortaa"/>
                          <a:cs typeface="Comfortaa"/>
                          <a:sym typeface="Comfortaa"/>
                        </a:rPr>
                        <a:t>Logistic Regression</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67.60%</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T w="9525" cap="flat" cmpd="sng">
                      <a:solidFill>
                        <a:srgbClr val="C9DAF8"/>
                      </a:solidFill>
                      <a:prstDash val="solid"/>
                      <a:round/>
                      <a:headEnd type="none" w="sm" len="sm"/>
                      <a:tailEnd type="none" w="sm" len="sm"/>
                    </a:lnT>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71.20%</a:t>
                      </a:r>
                      <a:endParaRPr sz="1100">
                        <a:solidFill>
                          <a:schemeClr val="dk2"/>
                        </a:solidFill>
                        <a:latin typeface="Comfortaa"/>
                        <a:ea typeface="Comfortaa"/>
                        <a:cs typeface="Comfortaa"/>
                        <a:sym typeface="Comfortaa"/>
                      </a:endParaRPr>
                    </a:p>
                  </a:txBody>
                  <a:tcPr marL="91425" marR="91425" marT="91425" marB="91425">
                    <a:lnT w="9525" cap="flat" cmpd="sng">
                      <a:solidFill>
                        <a:srgbClr val="C9DAF8"/>
                      </a:solidFill>
                      <a:prstDash val="solid"/>
                      <a:round/>
                      <a:headEnd type="none" w="sm" len="sm"/>
                      <a:tailEnd type="none" w="sm" len="sm"/>
                    </a:lnT>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Second to Lowest Accuracy score</a:t>
                      </a:r>
                      <a:endParaRPr sz="1100">
                        <a:solidFill>
                          <a:schemeClr val="dk2"/>
                        </a:solidFill>
                        <a:latin typeface="Comfortaa"/>
                        <a:ea typeface="Comfortaa"/>
                        <a:cs typeface="Comfortaa"/>
                        <a:sym typeface="Comfortaa"/>
                      </a:endParaRPr>
                    </a:p>
                  </a:txBody>
                  <a:tcPr marL="91425" marR="91425" marT="91425" marB="91425">
                    <a:lnT w="9525" cap="flat" cmpd="sng">
                      <a:solidFill>
                        <a:srgbClr val="C9DAF8"/>
                      </a:solidFill>
                      <a:prstDash val="solid"/>
                      <a:round/>
                      <a:headEnd type="none" w="sm" len="sm"/>
                      <a:tailEnd type="none" w="sm" len="sm"/>
                    </a:lnT>
                  </a:tcPr>
                </a:tc>
                <a:extLst>
                  <a:ext uri="{0D108BD9-81ED-4DB2-BD59-A6C34878D82A}">
                    <a16:rowId xmlns:a16="http://schemas.microsoft.com/office/drawing/2014/main" val="10001"/>
                  </a:ext>
                </a:extLst>
              </a:tr>
              <a:tr h="315200">
                <a:tc>
                  <a:txBody>
                    <a:bodyPr/>
                    <a:lstStyle/>
                    <a:p>
                      <a:pPr marL="0" lvl="0" indent="0" algn="l" rtl="0">
                        <a:spcBef>
                          <a:spcPts val="0"/>
                        </a:spcBef>
                        <a:spcAft>
                          <a:spcPts val="0"/>
                        </a:spcAft>
                        <a:buNone/>
                      </a:pPr>
                      <a:r>
                        <a:rPr lang="en" sz="1100">
                          <a:latin typeface="Comfortaa"/>
                          <a:ea typeface="Comfortaa"/>
                          <a:cs typeface="Comfortaa"/>
                          <a:sym typeface="Comfortaa"/>
                        </a:rPr>
                        <a:t>Decision Tree</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84.60%</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B w="9525" cap="flat" cmpd="sng">
                      <a:solidFill>
                        <a:srgbClr val="C9DAF8"/>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86.40%</a:t>
                      </a:r>
                      <a:endParaRPr sz="1100">
                        <a:solidFill>
                          <a:schemeClr val="dk2"/>
                        </a:solidFill>
                        <a:latin typeface="Comfortaa"/>
                        <a:ea typeface="Comfortaa"/>
                        <a:cs typeface="Comfortaa"/>
                        <a:sym typeface="Comfortaa"/>
                      </a:endParaRPr>
                    </a:p>
                  </a:txBody>
                  <a:tcPr marL="91425" marR="91425" marT="91425" marB="91425">
                    <a:lnB w="9525" cap="flat" cmpd="sng">
                      <a:solidFill>
                        <a:srgbClr val="C9DAF8"/>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Not as good as other Models</a:t>
                      </a:r>
                      <a:endParaRPr sz="1100">
                        <a:solidFill>
                          <a:schemeClr val="dk2"/>
                        </a:solidFill>
                        <a:latin typeface="Comfortaa"/>
                        <a:ea typeface="Comfortaa"/>
                        <a:cs typeface="Comfortaa"/>
                        <a:sym typeface="Comfortaa"/>
                      </a:endParaRPr>
                    </a:p>
                  </a:txBody>
                  <a:tcPr marL="91425" marR="91425" marT="91425" marB="91425">
                    <a:lnB w="9525" cap="flat" cmpd="sng">
                      <a:solidFill>
                        <a:srgbClr val="C9DAF8"/>
                      </a:solidFill>
                      <a:prstDash val="solid"/>
                      <a:round/>
                      <a:headEnd type="none" w="sm" len="sm"/>
                      <a:tailEnd type="none" w="sm" len="sm"/>
                    </a:lnB>
                  </a:tcPr>
                </a:tc>
                <a:extLst>
                  <a:ext uri="{0D108BD9-81ED-4DB2-BD59-A6C34878D82A}">
                    <a16:rowId xmlns:a16="http://schemas.microsoft.com/office/drawing/2014/main" val="10002"/>
                  </a:ext>
                </a:extLst>
              </a:tr>
              <a:tr h="315200">
                <a:tc>
                  <a:txBody>
                    <a:bodyPr/>
                    <a:lstStyle/>
                    <a:p>
                      <a:pPr marL="0" lvl="0" indent="0" algn="l" rtl="0">
                        <a:spcBef>
                          <a:spcPts val="0"/>
                        </a:spcBef>
                        <a:spcAft>
                          <a:spcPts val="0"/>
                        </a:spcAft>
                        <a:buNone/>
                      </a:pPr>
                      <a:r>
                        <a:rPr lang="en" sz="1100">
                          <a:latin typeface="Comfortaa"/>
                          <a:ea typeface="Comfortaa"/>
                          <a:cs typeface="Comfortaa"/>
                          <a:sym typeface="Comfortaa"/>
                        </a:rPr>
                        <a:t>Random Forest</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90.60%</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1200"/>
                        </a:spcAft>
                        <a:buNone/>
                      </a:pPr>
                      <a:r>
                        <a:rPr lang="en" sz="1100">
                          <a:solidFill>
                            <a:schemeClr val="dk2"/>
                          </a:solidFill>
                          <a:latin typeface="Comfortaa"/>
                          <a:ea typeface="Comfortaa"/>
                          <a:cs typeface="Comfortaa"/>
                          <a:sym typeface="Comfortaa"/>
                        </a:rPr>
                        <a:t>91.20%</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Best performing model</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C9DAF8"/>
                      </a:solidFill>
                      <a:prstDash val="solid"/>
                      <a:round/>
                      <a:headEnd type="none" w="sm" len="sm"/>
                      <a:tailEnd type="none" w="sm" len="sm"/>
                    </a:lnT>
                    <a:lnB w="9525" cap="flat" cmpd="sng">
                      <a:solidFill>
                        <a:srgbClr val="C9DAF8"/>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315200">
                <a:tc>
                  <a:txBody>
                    <a:bodyPr/>
                    <a:lstStyle/>
                    <a:p>
                      <a:pPr marL="0" lvl="0" indent="0" algn="l" rtl="0">
                        <a:spcBef>
                          <a:spcPts val="0"/>
                        </a:spcBef>
                        <a:spcAft>
                          <a:spcPts val="0"/>
                        </a:spcAft>
                        <a:buNone/>
                      </a:pPr>
                      <a:r>
                        <a:rPr lang="en" sz="1100">
                          <a:latin typeface="Comfortaa"/>
                          <a:ea typeface="Comfortaa"/>
                          <a:cs typeface="Comfortaa"/>
                          <a:sym typeface="Comfortaa"/>
                        </a:rPr>
                        <a:t>Support Vector Machine</a:t>
                      </a:r>
                      <a:endParaRPr sz="1100">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R w="9525" cap="flat" cmpd="sng">
                      <a:solidFill>
                        <a:srgbClr val="C9DAF8"/>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84.40%</a:t>
                      </a:r>
                      <a:endParaRPr sz="1100">
                        <a:solidFill>
                          <a:schemeClr val="dk2"/>
                        </a:solidFill>
                        <a:latin typeface="Comfortaa"/>
                        <a:ea typeface="Comfortaa"/>
                        <a:cs typeface="Comfortaa"/>
                        <a:sym typeface="Comfortaa"/>
                      </a:endParaRPr>
                    </a:p>
                  </a:txBody>
                  <a:tcPr marL="91425" marR="91425" marT="91425" marB="91425">
                    <a:lnL w="9525" cap="flat" cmpd="sng">
                      <a:solidFill>
                        <a:srgbClr val="C9DAF8"/>
                      </a:solidFill>
                      <a:prstDash val="solid"/>
                      <a:round/>
                      <a:headEnd type="none" w="sm" len="sm"/>
                      <a:tailEnd type="none" w="sm" len="sm"/>
                    </a:lnL>
                    <a:lnT w="9525" cap="flat" cmpd="sng">
                      <a:solidFill>
                        <a:srgbClr val="C9DAF8"/>
                      </a:solidFill>
                      <a:prstDash val="solid"/>
                      <a:round/>
                      <a:headEnd type="none" w="sm" len="sm"/>
                      <a:tailEnd type="none" w="sm" len="sm"/>
                    </a:lnT>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87.6%</a:t>
                      </a:r>
                      <a:endParaRPr sz="1100">
                        <a:solidFill>
                          <a:schemeClr val="dk2"/>
                        </a:solidFill>
                        <a:latin typeface="Comfortaa"/>
                        <a:ea typeface="Comfortaa"/>
                        <a:cs typeface="Comfortaa"/>
                        <a:sym typeface="Comfortaa"/>
                      </a:endParaRPr>
                    </a:p>
                  </a:txBody>
                  <a:tcPr marL="91425" marR="91425" marT="91425" marB="91425">
                    <a:lnT w="9525" cap="flat" cmpd="sng">
                      <a:solidFill>
                        <a:srgbClr val="C9DAF8"/>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sz="1100">
                          <a:solidFill>
                            <a:schemeClr val="dk2"/>
                          </a:solidFill>
                          <a:latin typeface="Comfortaa"/>
                          <a:ea typeface="Comfortaa"/>
                          <a:cs typeface="Comfortaa"/>
                          <a:sym typeface="Comfortaa"/>
                        </a:rPr>
                        <a:t>Not as good as other Models</a:t>
                      </a:r>
                      <a:endParaRPr sz="1100">
                        <a:solidFill>
                          <a:schemeClr val="dk2"/>
                        </a:solidFill>
                        <a:latin typeface="Comfortaa"/>
                        <a:ea typeface="Comfortaa"/>
                        <a:cs typeface="Comfortaa"/>
                        <a:sym typeface="Comfortaa"/>
                      </a:endParaRPr>
                    </a:p>
                  </a:txBody>
                  <a:tcPr marL="91425" marR="91425" marT="91425" marB="91425">
                    <a:lnT w="9525" cap="flat" cmpd="sng">
                      <a:solidFill>
                        <a:srgbClr val="C9DAF8"/>
                      </a:solidFill>
                      <a:prstDash val="solid"/>
                      <a:round/>
                      <a:headEnd type="none" w="sm" len="sm"/>
                      <a:tailEnd type="none" w="sm" len="sm"/>
                    </a:lnT>
                  </a:tcPr>
                </a:tc>
                <a:extLst>
                  <a:ext uri="{0D108BD9-81ED-4DB2-BD59-A6C34878D82A}">
                    <a16:rowId xmlns:a16="http://schemas.microsoft.com/office/drawing/2014/main" val="10004"/>
                  </a:ext>
                </a:extLst>
              </a:tr>
              <a:tr h="315200">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ANN</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85.79%</a:t>
                      </a:r>
                      <a:endParaRPr sz="1100">
                        <a:solidFill>
                          <a:schemeClr val="dk2"/>
                        </a:solidFill>
                        <a:latin typeface="Comfortaa"/>
                        <a:ea typeface="Comfortaa"/>
                        <a:cs typeface="Comfortaa"/>
                        <a:sym typeface="Comfortaa"/>
                      </a:endParaRPr>
                    </a:p>
                  </a:txBody>
                  <a:tcPr marL="91425" marR="91425" marT="91425" marB="91425"/>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88.00%</a:t>
                      </a:r>
                      <a:endParaRPr sz="1100">
                        <a:solidFill>
                          <a:schemeClr val="dk2"/>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Decent Score but not as strong as RF</a:t>
                      </a:r>
                      <a:endParaRPr sz="1100">
                        <a:solidFill>
                          <a:schemeClr val="dk2"/>
                        </a:solidFill>
                        <a:latin typeface="Comfortaa"/>
                        <a:ea typeface="Comfortaa"/>
                        <a:cs typeface="Comfortaa"/>
                        <a:sym typeface="Comfortaa"/>
                      </a:endParaRPr>
                    </a:p>
                  </a:txBody>
                  <a:tcPr marL="91425" marR="91425" marT="91425" marB="91425"/>
                </a:tc>
                <a:extLst>
                  <a:ext uri="{0D108BD9-81ED-4DB2-BD59-A6C34878D82A}">
                    <a16:rowId xmlns:a16="http://schemas.microsoft.com/office/drawing/2014/main" val="10005"/>
                  </a:ext>
                </a:extLst>
              </a:tr>
              <a:tr h="315200">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XGBoost</a:t>
                      </a:r>
                      <a:endParaRPr/>
                    </a:p>
                  </a:txBody>
                  <a:tcPr marL="91425" marR="91425" marT="91425" marB="91425"/>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38.80%</a:t>
                      </a:r>
                      <a:endParaRPr sz="1100">
                        <a:solidFill>
                          <a:schemeClr val="dk2"/>
                        </a:solidFill>
                        <a:latin typeface="Comfortaa"/>
                        <a:ea typeface="Comfortaa"/>
                        <a:cs typeface="Comfortaa"/>
                        <a:sym typeface="Comfortaa"/>
                      </a:endParaRPr>
                    </a:p>
                  </a:txBody>
                  <a:tcPr marL="91425" marR="91425" marT="91425" marB="91425"/>
                </a:tc>
                <a:tc>
                  <a:txBody>
                    <a:bodyPr/>
                    <a:lstStyle/>
                    <a:p>
                      <a:pPr marL="0" lvl="0" indent="0" algn="ctr" rtl="0">
                        <a:spcBef>
                          <a:spcPts val="0"/>
                        </a:spcBef>
                        <a:spcAft>
                          <a:spcPts val="0"/>
                        </a:spcAft>
                        <a:buNone/>
                      </a:pPr>
                      <a:r>
                        <a:rPr lang="en" sz="1100">
                          <a:solidFill>
                            <a:schemeClr val="dk2"/>
                          </a:solidFill>
                          <a:latin typeface="Comfortaa"/>
                          <a:ea typeface="Comfortaa"/>
                          <a:cs typeface="Comfortaa"/>
                          <a:sym typeface="Comfortaa"/>
                        </a:rPr>
                        <a:t>36.00%</a:t>
                      </a:r>
                      <a:endParaRPr sz="1100">
                        <a:solidFill>
                          <a:schemeClr val="dk2"/>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100">
                          <a:solidFill>
                            <a:schemeClr val="dk2"/>
                          </a:solidFill>
                          <a:latin typeface="Comfortaa"/>
                          <a:ea typeface="Comfortaa"/>
                          <a:cs typeface="Comfortaa"/>
                          <a:sym typeface="Comfortaa"/>
                        </a:rPr>
                        <a:t>Lowest Accuracy Score</a:t>
                      </a:r>
                      <a:endParaRPr sz="1100">
                        <a:solidFill>
                          <a:schemeClr val="dk2"/>
                        </a:solidFill>
                        <a:latin typeface="Comfortaa"/>
                        <a:ea typeface="Comfortaa"/>
                        <a:cs typeface="Comfortaa"/>
                        <a:sym typeface="Comfortaa"/>
                      </a:endParaRPr>
                    </a:p>
                  </a:txBody>
                  <a:tcPr marL="91425" marR="91425" marT="91425" marB="91425"/>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A08F4FB4-07C9-658F-3167-B56962231700}"/>
              </a:ext>
            </a:extLst>
          </p:cNvPr>
          <p:cNvSpPr/>
          <p:nvPr/>
        </p:nvSpPr>
        <p:spPr>
          <a:xfrm>
            <a:off x="7715250" y="97971"/>
            <a:ext cx="1388975" cy="416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1032</Words>
  <Application>Microsoft Office PowerPoint</Application>
  <PresentationFormat>On-screen Show (16:9)</PresentationFormat>
  <Paragraphs>123</Paragraphs>
  <Slides>13</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Comfortaa Medium</vt:lpstr>
      <vt:lpstr>Manrope SemiBold</vt:lpstr>
      <vt:lpstr>Manrope</vt:lpstr>
      <vt:lpstr>Courier New</vt:lpstr>
      <vt:lpstr>Comfortaa</vt:lpstr>
      <vt:lpstr>Fira Sans Extra Condensed Medium</vt:lpstr>
      <vt:lpstr>Nunito</vt:lpstr>
      <vt:lpstr>Calibri</vt:lpstr>
      <vt:lpstr>Arial</vt:lpstr>
      <vt:lpstr>Quattrocento Sans</vt:lpstr>
      <vt:lpstr>Shift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Chakrika Sai Vemireddy</cp:lastModifiedBy>
  <cp:revision>1</cp:revision>
  <dcterms:modified xsi:type="dcterms:W3CDTF">2025-09-16T00:18:00Z</dcterms:modified>
</cp:coreProperties>
</file>